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5"/>
  </p:sldMasterIdLst>
  <p:notesMasterIdLst>
    <p:notesMasterId r:id="rId57"/>
  </p:notesMasterIdLst>
  <p:sldIdLst>
    <p:sldId id="256" r:id="rId6"/>
    <p:sldId id="257" r:id="rId7"/>
    <p:sldId id="259" r:id="rId8"/>
    <p:sldId id="260" r:id="rId9"/>
    <p:sldId id="262" r:id="rId10"/>
    <p:sldId id="261"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82" r:id="rId28"/>
    <p:sldId id="279" r:id="rId29"/>
    <p:sldId id="280" r:id="rId30"/>
    <p:sldId id="281"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7" r:id="rId55"/>
    <p:sldId id="306" r:id="rId5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Раздел по умолчанию" id="{C44D67E1-849F-4E2C-A0FD-884D14BD9209}">
          <p14:sldIdLst>
            <p14:sldId id="256"/>
            <p14:sldId id="257"/>
            <p14:sldId id="258"/>
            <p14:sldId id="259"/>
            <p14:sldId id="260"/>
            <p14:sldId id="262"/>
            <p14:sldId id="261"/>
            <p14:sldId id="263"/>
            <p14:sldId id="264"/>
            <p14:sldId id="265"/>
            <p14:sldId id="266"/>
            <p14:sldId id="267"/>
            <p14:sldId id="268"/>
            <p14:sldId id="269"/>
            <p14:sldId id="270"/>
            <p14:sldId id="271"/>
            <p14:sldId id="272"/>
            <p14:sldId id="273"/>
            <p14:sldId id="274"/>
            <p14:sldId id="275"/>
            <p14:sldId id="276"/>
            <p14:sldId id="277"/>
            <p14:sldId id="278"/>
            <p14:sldId id="282"/>
            <p14:sldId id="279"/>
            <p14:sldId id="280"/>
            <p14:sldId id="281"/>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7"/>
            <p14:sldId id="306"/>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5A8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0" d="100"/>
          <a:sy n="60" d="100"/>
        </p:scale>
        <p:origin x="-972"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17DD6D-2440-4639-98FA-D382362228A3}" type="datetimeFigureOut">
              <a:rPr lang="ru-RU" smtClean="0"/>
              <a:pPr/>
              <a:t>03.09.2022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03D8B8-B5B8-403E-9A5C-310FD97F89F2}" type="slidenum">
              <a:rPr lang="ru-RU" smtClean="0"/>
              <a:pPr/>
              <a:t>‹#›</a:t>
            </a:fld>
            <a:endParaRPr lang="ru-RU"/>
          </a:p>
        </p:txBody>
      </p:sp>
    </p:spTree>
    <p:extLst>
      <p:ext uri="{BB962C8B-B14F-4D97-AF65-F5344CB8AC3E}">
        <p14:creationId xmlns:p14="http://schemas.microsoft.com/office/powerpoint/2010/main" xmlns="" val="3889148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C03D8B8-B5B8-403E-9A5C-310FD97F89F2}" type="slidenum">
              <a:rPr lang="ru-RU" smtClean="0"/>
              <a:pPr/>
              <a:t>25</a:t>
            </a:fld>
            <a:endParaRPr lang="ru-RU"/>
          </a:p>
        </p:txBody>
      </p:sp>
    </p:spTree>
    <p:extLst>
      <p:ext uri="{BB962C8B-B14F-4D97-AF65-F5344CB8AC3E}">
        <p14:creationId xmlns:p14="http://schemas.microsoft.com/office/powerpoint/2010/main" xmlns="" val="1712097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167419820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763425053"/>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166481553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67161994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252606999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240523917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311483729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352586431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323445101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23853877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421511155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2575444079"/>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1383319721"/>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1016848310"/>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2918578383"/>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57590595"/>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9DA898-4FF8-490C-87D2-542EDFD56F5F}" type="datetimeFigureOut">
              <a:rPr lang="ru-RU" smtClean="0"/>
              <a:pPr/>
              <a:t>03.09.2022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116551692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C9DA898-4FF8-490C-87D2-542EDFD56F5F}" type="datetimeFigureOut">
              <a:rPr lang="ru-RU" smtClean="0"/>
              <a:pPr/>
              <a:t>03.09.2022</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AE0B9D9-782A-48CD-9EF3-52B6255047EA}" type="slidenum">
              <a:rPr lang="ru-RU" smtClean="0"/>
              <a:pPr/>
              <a:t>‹#›</a:t>
            </a:fld>
            <a:endParaRPr lang="ru-RU"/>
          </a:p>
        </p:txBody>
      </p:sp>
    </p:spTree>
    <p:extLst>
      <p:ext uri="{BB962C8B-B14F-4D97-AF65-F5344CB8AC3E}">
        <p14:creationId xmlns:p14="http://schemas.microsoft.com/office/powerpoint/2010/main" xmlns="" val="358901074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ransition spd="slow">
    <p:push dir="u"/>
  </p:transition>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23601" y="364068"/>
            <a:ext cx="8574622" cy="2616199"/>
          </a:xfrm>
        </p:spPr>
        <p:txBody>
          <a:bodyPr>
            <a:normAutofit/>
          </a:bodyPr>
          <a:lstStyle/>
          <a:p>
            <a:r>
              <a:rPr lang="ru-RU" sz="5400" b="1" dirty="0" smtClean="0"/>
              <a:t>Международная торговля и торговая политика.</a:t>
            </a:r>
            <a:r>
              <a:rPr lang="ru-RU" sz="5400" dirty="0" smtClean="0"/>
              <a:t/>
            </a:r>
            <a:br>
              <a:rPr lang="ru-RU" sz="5400" dirty="0" smtClean="0"/>
            </a:br>
            <a:endParaRPr lang="ru-RU" sz="54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296201" y="3062145"/>
            <a:ext cx="4985009" cy="3115631"/>
          </a:xfrm>
          <a:prstGeom prst="rect">
            <a:avLst/>
          </a:prstGeom>
          <a:ln>
            <a:noFill/>
          </a:ln>
          <a:effectLst>
            <a:softEdge rad="112500"/>
          </a:effectLst>
        </p:spPr>
      </p:pic>
      <p:sp>
        <p:nvSpPr>
          <p:cNvPr id="4" name="Прямоугольник 3"/>
          <p:cNvSpPr/>
          <p:nvPr/>
        </p:nvSpPr>
        <p:spPr>
          <a:xfrm>
            <a:off x="3479771" y="3244334"/>
            <a:ext cx="300082" cy="369332"/>
          </a:xfrm>
          <a:prstGeom prst="rect">
            <a:avLst/>
          </a:prstGeom>
        </p:spPr>
        <p:txBody>
          <a:bodyPr wrap="none">
            <a:spAutoFit/>
          </a:bodyPr>
          <a:lstStyle/>
          <a:p>
            <a:r>
              <a:rPr lang="ru-RU" b="1" dirty="0" smtClean="0"/>
              <a:t>. </a:t>
            </a:r>
            <a:endParaRPr lang="ru-RU" dirty="0"/>
          </a:p>
        </p:txBody>
      </p:sp>
    </p:spTree>
    <p:extLst>
      <p:ext uri="{BB962C8B-B14F-4D97-AF65-F5344CB8AC3E}">
        <p14:creationId xmlns:p14="http://schemas.microsoft.com/office/powerpoint/2010/main" xmlns="" val="2112222826"/>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0515600" cy="342446"/>
          </a:xfrm>
        </p:spPr>
        <p:txBody>
          <a:bodyPr>
            <a:noAutofit/>
          </a:bodyPr>
          <a:lstStyle/>
          <a:p>
            <a:r>
              <a:rPr lang="ru-RU" sz="2800" dirty="0" smtClean="0"/>
              <a:t>Содержание.</a:t>
            </a:r>
            <a:endParaRPr lang="ru-RU" sz="2800" dirty="0"/>
          </a:p>
        </p:txBody>
      </p:sp>
      <p:sp>
        <p:nvSpPr>
          <p:cNvPr id="3" name="Объект 2"/>
          <p:cNvSpPr>
            <a:spLocks noGrp="1"/>
          </p:cNvSpPr>
          <p:nvPr>
            <p:ph idx="1"/>
          </p:nvPr>
        </p:nvSpPr>
        <p:spPr>
          <a:xfrm>
            <a:off x="1998134" y="897466"/>
            <a:ext cx="11209865" cy="5245630"/>
          </a:xfrm>
        </p:spPr>
        <p:txBody>
          <a:bodyPr>
            <a:noAutofit/>
          </a:bodyPr>
          <a:lstStyle/>
          <a:p>
            <a:pPr marL="0" indent="0">
              <a:buNone/>
            </a:pPr>
            <a:r>
              <a:rPr lang="ru-RU" sz="1600" dirty="0" smtClean="0"/>
              <a:t>Введение.</a:t>
            </a:r>
          </a:p>
          <a:p>
            <a:pPr marL="514350" indent="-514350">
              <a:buFont typeface="+mj-lt"/>
              <a:buAutoNum type="arabicPeriod"/>
            </a:pPr>
            <a:r>
              <a:rPr lang="ru-RU" sz="1600" dirty="0" smtClean="0"/>
              <a:t>Мировой рынок и его конъюнктура.</a:t>
            </a:r>
          </a:p>
          <a:p>
            <a:pPr marL="514350" indent="-514350">
              <a:buFont typeface="+mj-lt"/>
              <a:buAutoNum type="arabicPeriod"/>
            </a:pPr>
            <a:r>
              <a:rPr lang="ru-RU" sz="1600" dirty="0" smtClean="0"/>
              <a:t>Теории международной торговли.</a:t>
            </a:r>
          </a:p>
          <a:p>
            <a:pPr marL="514350" indent="-514350">
              <a:buFont typeface="+mj-lt"/>
              <a:buAutoNum type="arabicPeriod"/>
            </a:pPr>
            <a:r>
              <a:rPr lang="ru-RU" sz="1600" dirty="0" smtClean="0"/>
              <a:t>Географическая и товарная структура международной торговли, внешнеторговый баланс.</a:t>
            </a:r>
          </a:p>
          <a:p>
            <a:pPr marL="514350" indent="-514350">
              <a:buFont typeface="+mj-lt"/>
              <a:buAutoNum type="arabicPeriod"/>
            </a:pPr>
            <a:r>
              <a:rPr lang="ru-RU" sz="1600" dirty="0" smtClean="0"/>
              <a:t>Ценообразование в международной торговле.</a:t>
            </a:r>
          </a:p>
          <a:p>
            <a:pPr marL="514350" indent="-514350">
              <a:buFont typeface="+mj-lt"/>
              <a:buAutoNum type="arabicPeriod"/>
            </a:pPr>
            <a:r>
              <a:rPr lang="ru-RU" sz="1600" dirty="0" smtClean="0"/>
              <a:t>Регулирование внешней торговли, тарифные и нетарифные методы.</a:t>
            </a:r>
          </a:p>
          <a:p>
            <a:pPr marL="514350" indent="-514350">
              <a:buFont typeface="+mj-lt"/>
              <a:buAutoNum type="arabicPeriod"/>
            </a:pPr>
            <a:r>
              <a:rPr lang="ru-RU" sz="1600" dirty="0" smtClean="0"/>
              <a:t>Виды таможенных пошлин.</a:t>
            </a:r>
          </a:p>
          <a:p>
            <a:pPr marL="514350" indent="-514350">
              <a:buFont typeface="+mj-lt"/>
              <a:buAutoNum type="arabicPeriod"/>
            </a:pPr>
            <a:r>
              <a:rPr lang="ru-RU" sz="1600" dirty="0" smtClean="0"/>
              <a:t>Импортные квоты.</a:t>
            </a:r>
          </a:p>
          <a:p>
            <a:pPr marL="514350" indent="-514350">
              <a:buFont typeface="+mj-lt"/>
              <a:buAutoNum type="arabicPeriod"/>
            </a:pPr>
            <a:r>
              <a:rPr lang="ru-RU" sz="1600" dirty="0" smtClean="0"/>
              <a:t>«Добровольные ограничении» экспорта.</a:t>
            </a:r>
          </a:p>
          <a:p>
            <a:pPr marL="514350" indent="-514350">
              <a:buFont typeface="+mj-lt"/>
              <a:buAutoNum type="arabicPeriod"/>
            </a:pPr>
            <a:r>
              <a:rPr lang="ru-RU" sz="1600" dirty="0" smtClean="0"/>
              <a:t>Субсидии и демпинг как инструменты  протекционизма.</a:t>
            </a:r>
          </a:p>
          <a:p>
            <a:pPr marL="514350" indent="-514350">
              <a:buFont typeface="+mj-lt"/>
              <a:buAutoNum type="arabicPeriod"/>
            </a:pPr>
            <a:r>
              <a:rPr lang="ru-RU" sz="1600" dirty="0" smtClean="0"/>
              <a:t>Экспортные кредиты  как инструмент протекционизма во внешней торговле.</a:t>
            </a:r>
          </a:p>
          <a:p>
            <a:pPr marL="514350" indent="-514350">
              <a:buFont typeface="+mj-lt"/>
              <a:buAutoNum type="arabicPeriod"/>
            </a:pPr>
            <a:r>
              <a:rPr lang="ru-RU" sz="1600" dirty="0" smtClean="0"/>
              <a:t>Международное регулирование внешней торговли.</a:t>
            </a:r>
          </a:p>
          <a:p>
            <a:pPr marL="514350" indent="-514350">
              <a:buFont typeface="+mj-lt"/>
              <a:buAutoNum type="arabicPeriod"/>
            </a:pPr>
            <a:r>
              <a:rPr lang="ru-RU" sz="1600" dirty="0" smtClean="0"/>
              <a:t>Роль ГАТТ/ВТО в регулировании международной торговли.</a:t>
            </a:r>
          </a:p>
          <a:p>
            <a:pPr marL="514350" indent="-514350">
              <a:buFont typeface="+mj-lt"/>
              <a:buAutoNum type="arabicPeriod"/>
            </a:pPr>
            <a:r>
              <a:rPr lang="ru-RU" sz="1600" dirty="0" smtClean="0"/>
              <a:t>Внешняя торговля России: динамика, структура и формы государственного регулирования.</a:t>
            </a:r>
          </a:p>
          <a:p>
            <a:pPr marL="514350" indent="-514350">
              <a:buFont typeface="+mj-lt"/>
              <a:buAutoNum type="arabicPeriod"/>
            </a:pPr>
            <a:r>
              <a:rPr lang="ru-RU" sz="1600" dirty="0" smtClean="0"/>
              <a:t>Международный рынок услуг.</a:t>
            </a:r>
          </a:p>
          <a:p>
            <a:pPr marL="514350" indent="-514350">
              <a:buFont typeface="+mj-lt"/>
              <a:buAutoNum type="arabicPeriod"/>
            </a:pPr>
            <a:r>
              <a:rPr lang="ru-RU" sz="1600" dirty="0" smtClean="0"/>
              <a:t>Международная торговля услугами в общей системе международных экономических отношений.</a:t>
            </a:r>
          </a:p>
          <a:p>
            <a:pPr marL="0" indent="0">
              <a:buNone/>
            </a:pPr>
            <a:r>
              <a:rPr lang="ru-RU" sz="1600" dirty="0" smtClean="0"/>
              <a:t>	Заключение.</a:t>
            </a:r>
            <a:endParaRPr lang="ru-RU" sz="1600" dirty="0"/>
          </a:p>
        </p:txBody>
      </p:sp>
    </p:spTree>
    <p:extLst>
      <p:ext uri="{BB962C8B-B14F-4D97-AF65-F5344CB8AC3E}">
        <p14:creationId xmlns:p14="http://schemas.microsoft.com/office/powerpoint/2010/main" xmlns="" val="1752388136"/>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4629" y="272143"/>
            <a:ext cx="8650967" cy="653143"/>
          </a:xfrm>
        </p:spPr>
        <p:txBody>
          <a:bodyPr>
            <a:normAutofit fontScale="90000"/>
          </a:bodyPr>
          <a:lstStyle/>
          <a:p>
            <a:r>
              <a:rPr lang="ru-RU" sz="3600" b="1" dirty="0" smtClean="0">
                <a:solidFill>
                  <a:schemeClr val="accent1">
                    <a:lumMod val="75000"/>
                  </a:schemeClr>
                </a:solidFill>
                <a:latin typeface="Times New Roman" panose="02020603050405020304" pitchFamily="18" charset="0"/>
                <a:cs typeface="Times New Roman" panose="02020603050405020304" pitchFamily="18" charset="0"/>
              </a:rPr>
              <a:t>1.</a:t>
            </a:r>
            <a:r>
              <a:rPr lang="ru-RU" sz="3600" b="1" dirty="0">
                <a:solidFill>
                  <a:schemeClr val="accent1">
                    <a:lumMod val="75000"/>
                  </a:schemeClr>
                </a:solidFill>
                <a:latin typeface="Times New Roman" panose="02020603050405020304" pitchFamily="18" charset="0"/>
                <a:cs typeface="Times New Roman" panose="02020603050405020304" pitchFamily="18" charset="0"/>
              </a:rPr>
              <a:t> Мировой рынок и его конъюнктура.</a:t>
            </a:r>
            <a:br>
              <a:rPr lang="ru-RU" sz="3600" b="1" dirty="0">
                <a:solidFill>
                  <a:schemeClr val="accent1">
                    <a:lumMod val="75000"/>
                  </a:schemeClr>
                </a:solidFill>
                <a:latin typeface="Times New Roman" panose="02020603050405020304" pitchFamily="18" charset="0"/>
                <a:cs typeface="Times New Roman" panose="02020603050405020304" pitchFamily="18" charset="0"/>
              </a:rPr>
            </a:br>
            <a:endParaRPr lang="ru-RU" sz="36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067906" y="1234917"/>
            <a:ext cx="8129211"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b="0" i="0" dirty="0" smtClean="0">
                <a:solidFill>
                  <a:srgbClr val="333333"/>
                </a:solidFill>
                <a:effectLst/>
                <a:latin typeface="Helvetica Neue"/>
              </a:rPr>
              <a:t>В широком смысле под конъюнктурой понимается конкретное состояние (ситуация) на данном рынке в определенных временных, географических и иных рамках, складывающееся под воздействием совокупности целого ряда факторов (</a:t>
            </a:r>
            <a:r>
              <a:rPr lang="ru-RU" b="0" i="0" dirty="0" err="1" smtClean="0">
                <a:solidFill>
                  <a:srgbClr val="333333"/>
                </a:solidFill>
                <a:effectLst/>
                <a:latin typeface="Helvetica Neue"/>
              </a:rPr>
              <a:t>конъюнктурообразующих</a:t>
            </a:r>
            <a:r>
              <a:rPr lang="ru-RU" b="0" i="0" dirty="0" smtClean="0">
                <a:solidFill>
                  <a:srgbClr val="333333"/>
                </a:solidFill>
                <a:effectLst/>
                <a:latin typeface="Helvetica Neue"/>
              </a:rPr>
              <a:t> факторов).</a:t>
            </a:r>
            <a:endParaRPr lang="ru-RU" dirty="0"/>
          </a:p>
        </p:txBody>
      </p:sp>
      <p:sp>
        <p:nvSpPr>
          <p:cNvPr id="7" name="Прямоугольник 6"/>
          <p:cNvSpPr/>
          <p:nvPr/>
        </p:nvSpPr>
        <p:spPr>
          <a:xfrm>
            <a:off x="2246689" y="2845751"/>
            <a:ext cx="8388653" cy="3170099"/>
          </a:xfrm>
          <a:prstGeom prst="rect">
            <a:avLst/>
          </a:prstGeom>
        </p:spPr>
        <p:txBody>
          <a:bodyPr wrap="square">
            <a:spAutoFit/>
          </a:bodyPr>
          <a:lstStyle/>
          <a:p>
            <a:pPr algn="ctr"/>
            <a:r>
              <a:rPr lang="ru-RU" sz="2000" b="0" i="0" u="sng" dirty="0" smtClean="0">
                <a:solidFill>
                  <a:srgbClr val="333333"/>
                </a:solidFill>
                <a:effectLst/>
                <a:latin typeface="Helvetica Neue"/>
              </a:rPr>
              <a:t>Уровни конъюнктуры:</a:t>
            </a:r>
            <a:endParaRPr lang="en-US" sz="2000" u="sng" dirty="0">
              <a:solidFill>
                <a:srgbClr val="333333"/>
              </a:solidFill>
              <a:latin typeface="Helvetica Neue"/>
            </a:endParaRPr>
          </a:p>
          <a:p>
            <a:endParaRPr lang="ru-RU" sz="2000" b="0" i="0" dirty="0" smtClean="0">
              <a:solidFill>
                <a:srgbClr val="333333"/>
              </a:solidFill>
              <a:effectLst/>
              <a:latin typeface="Helvetica Neue"/>
            </a:endParaRPr>
          </a:p>
          <a:p>
            <a:pPr marL="285750" indent="-285750">
              <a:buFont typeface="Arial" panose="020B0604020202020204" pitchFamily="34" charset="0"/>
              <a:buChar char="•"/>
            </a:pPr>
            <a:r>
              <a:rPr lang="ru-RU" sz="2000" b="0" i="0" dirty="0" smtClean="0">
                <a:solidFill>
                  <a:srgbClr val="333333"/>
                </a:solidFill>
                <a:effectLst/>
                <a:latin typeface="Helvetica Neue"/>
              </a:rPr>
              <a:t>общеэкономическая конъюнктура (положение в мировом хозяйстве в целом, в регионе (группе стран), в экономике отдельных стран);</a:t>
            </a:r>
            <a:endParaRPr lang="en-US" sz="2000" b="0" i="0" dirty="0" smtClean="0">
              <a:solidFill>
                <a:srgbClr val="333333"/>
              </a:solidFill>
              <a:effectLst/>
              <a:latin typeface="Helvetica Neue"/>
            </a:endParaRPr>
          </a:p>
          <a:p>
            <a:pPr marL="285750" indent="-285750">
              <a:buFont typeface="Arial" panose="020B0604020202020204" pitchFamily="34" charset="0"/>
              <a:buChar char="•"/>
            </a:pPr>
            <a:endParaRPr lang="ru-RU" sz="2000" b="0" i="0" dirty="0" smtClean="0">
              <a:solidFill>
                <a:srgbClr val="333333"/>
              </a:solidFill>
              <a:effectLst/>
              <a:latin typeface="Helvetica Neue"/>
            </a:endParaRPr>
          </a:p>
          <a:p>
            <a:pPr marL="285750" indent="-285750">
              <a:buFont typeface="Arial" panose="020B0604020202020204" pitchFamily="34" charset="0"/>
              <a:buChar char="•"/>
            </a:pPr>
            <a:r>
              <a:rPr lang="ru-RU" sz="2000" b="0" i="0" dirty="0" smtClean="0">
                <a:solidFill>
                  <a:srgbClr val="333333"/>
                </a:solidFill>
                <a:effectLst/>
                <a:latin typeface="Helvetica Neue"/>
              </a:rPr>
              <a:t>конъюнктура отдельных сегментов мирового рынка и отраслевая конъюнктура; </a:t>
            </a:r>
            <a:endParaRPr lang="en-US" sz="2000" b="0" i="0" dirty="0" smtClean="0">
              <a:solidFill>
                <a:srgbClr val="333333"/>
              </a:solidFill>
              <a:effectLst/>
              <a:latin typeface="Helvetica Neue"/>
            </a:endParaRPr>
          </a:p>
          <a:p>
            <a:pPr marL="285750" indent="-285750">
              <a:buFont typeface="Arial" panose="020B0604020202020204" pitchFamily="34" charset="0"/>
              <a:buChar char="•"/>
            </a:pPr>
            <a:endParaRPr lang="ru-RU" sz="2000" b="0" i="0" dirty="0" smtClean="0">
              <a:solidFill>
                <a:srgbClr val="333333"/>
              </a:solidFill>
              <a:effectLst/>
              <a:latin typeface="Helvetica Neue"/>
            </a:endParaRPr>
          </a:p>
          <a:p>
            <a:pPr marL="285750" indent="-285750">
              <a:buFont typeface="Arial" panose="020B0604020202020204" pitchFamily="34" charset="0"/>
              <a:buChar char="•"/>
            </a:pPr>
            <a:r>
              <a:rPr lang="ru-RU" sz="2000" b="0" i="0" dirty="0" smtClean="0">
                <a:solidFill>
                  <a:srgbClr val="333333"/>
                </a:solidFill>
                <a:effectLst/>
                <a:latin typeface="Helvetica Neue"/>
              </a:rPr>
              <a:t>конъюнктура рынков отдельных товаров и услуг.</a:t>
            </a:r>
            <a:endParaRPr lang="ru-RU" sz="2000" dirty="0"/>
          </a:p>
        </p:txBody>
      </p:sp>
    </p:spTree>
    <p:extLst>
      <p:ext uri="{BB962C8B-B14F-4D97-AF65-F5344CB8AC3E}">
        <p14:creationId xmlns:p14="http://schemas.microsoft.com/office/powerpoint/2010/main" xmlns="" val="813680231"/>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83497" y="473020"/>
            <a:ext cx="5071344" cy="640300"/>
          </a:xfrm>
        </p:spPr>
        <p:txBody>
          <a:bodyPr>
            <a:noAutofit/>
          </a:bodyPr>
          <a:lstStyle/>
          <a:p>
            <a:pPr marL="0" indent="0">
              <a:buNone/>
            </a:pPr>
            <a:r>
              <a:rPr lang="ru-RU" sz="2800" dirty="0"/>
              <a:t>Временные критерии </a:t>
            </a:r>
            <a:r>
              <a:rPr lang="ru-RU" sz="2800" dirty="0" smtClean="0"/>
              <a:t>конъюнктуры</a:t>
            </a:r>
          </a:p>
          <a:p>
            <a:pPr marL="0" indent="0">
              <a:buNone/>
            </a:pPr>
            <a:r>
              <a:rPr lang="ru-RU" sz="2800" dirty="0" smtClean="0"/>
              <a:t> </a:t>
            </a:r>
            <a:endParaRPr lang="ru-RU" sz="2800" dirty="0"/>
          </a:p>
        </p:txBody>
      </p:sp>
      <p:sp>
        <p:nvSpPr>
          <p:cNvPr id="4" name="Прямоугольник 3"/>
          <p:cNvSpPr/>
          <p:nvPr/>
        </p:nvSpPr>
        <p:spPr>
          <a:xfrm>
            <a:off x="2415920" y="4243764"/>
            <a:ext cx="7761516" cy="1323439"/>
          </a:xfrm>
          <a:prstGeom prst="rect">
            <a:avLst/>
          </a:prstGeom>
          <a:solidFill>
            <a:schemeClr val="tx2">
              <a:lumMod val="50000"/>
              <a:lumOff val="5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ru-RU" sz="2000" dirty="0" smtClean="0">
                <a:solidFill>
                  <a:schemeClr val="bg1"/>
                </a:solidFill>
                <a:effectLst>
                  <a:outerShdw blurRad="38100" dist="38100" dir="2700000" algn="tl">
                    <a:srgbClr val="000000">
                      <a:alpha val="43137"/>
                    </a:srgbClr>
                  </a:outerShdw>
                </a:effectLst>
                <a:latin typeface="Helvetica Neue"/>
              </a:rPr>
              <a:t>Конъюнктура мирового рынка постоянно изменяется под воздействием широкой совокупности факторов (экономических, научно-технических, политических, социальных и др.) - </a:t>
            </a:r>
            <a:r>
              <a:rPr lang="ru-RU" sz="2000" dirty="0" err="1" smtClean="0">
                <a:solidFill>
                  <a:schemeClr val="bg1"/>
                </a:solidFill>
                <a:effectLst>
                  <a:outerShdw blurRad="38100" dist="38100" dir="2700000" algn="tl">
                    <a:srgbClr val="000000">
                      <a:alpha val="43137"/>
                    </a:srgbClr>
                  </a:outerShdw>
                </a:effectLst>
                <a:latin typeface="Helvetica Neue"/>
              </a:rPr>
              <a:t>конъюнктурообразующих</a:t>
            </a:r>
            <a:r>
              <a:rPr lang="ru-RU" sz="2000" dirty="0" smtClean="0">
                <a:solidFill>
                  <a:schemeClr val="bg1"/>
                </a:solidFill>
                <a:effectLst>
                  <a:outerShdw blurRad="38100" dist="38100" dir="2700000" algn="tl">
                    <a:srgbClr val="000000">
                      <a:alpha val="43137"/>
                    </a:srgbClr>
                  </a:outerShdw>
                </a:effectLst>
                <a:latin typeface="Helvetica Neue"/>
              </a:rPr>
              <a:t> факторов.</a:t>
            </a:r>
            <a:endParaRPr lang="ru-RU" sz="2000" dirty="0">
              <a:solidFill>
                <a:schemeClr val="bg1"/>
              </a:solidFill>
              <a:effectLst>
                <a:outerShdw blurRad="38100" dist="38100" dir="2700000" algn="tl">
                  <a:srgbClr val="000000">
                    <a:alpha val="43137"/>
                  </a:srgbClr>
                </a:outerShdw>
              </a:effectLst>
            </a:endParaRPr>
          </a:p>
        </p:txBody>
      </p:sp>
      <p:sp>
        <p:nvSpPr>
          <p:cNvPr id="5" name="Прямоугольник 4"/>
          <p:cNvSpPr/>
          <p:nvPr/>
        </p:nvSpPr>
        <p:spPr>
          <a:xfrm>
            <a:off x="3490185" y="2876174"/>
            <a:ext cx="5457969" cy="461665"/>
          </a:xfrm>
          <a:prstGeom prst="rect">
            <a:avLst/>
          </a:prstGeom>
        </p:spPr>
        <p:txBody>
          <a:bodyPr wrap="none">
            <a:spAutoFit/>
          </a:bodyPr>
          <a:lstStyle/>
          <a:p>
            <a:r>
              <a:rPr lang="ru-RU" sz="2400" i="1" dirty="0" smtClean="0"/>
              <a:t>кратко- и среднесрочная конъюнктура </a:t>
            </a:r>
          </a:p>
        </p:txBody>
      </p:sp>
      <p:sp>
        <p:nvSpPr>
          <p:cNvPr id="6" name="Прямоугольник 5"/>
          <p:cNvSpPr/>
          <p:nvPr/>
        </p:nvSpPr>
        <p:spPr>
          <a:xfrm>
            <a:off x="7812564" y="1672024"/>
            <a:ext cx="3869008" cy="461665"/>
          </a:xfrm>
          <a:prstGeom prst="rect">
            <a:avLst/>
          </a:prstGeom>
        </p:spPr>
        <p:txBody>
          <a:bodyPr wrap="none">
            <a:spAutoFit/>
          </a:bodyPr>
          <a:lstStyle/>
          <a:p>
            <a:r>
              <a:rPr lang="ru-RU" sz="2400" i="1" dirty="0" smtClean="0"/>
              <a:t>долгосрочная конъюнктура</a:t>
            </a:r>
            <a:endParaRPr lang="ru-RU" sz="2400" i="1" dirty="0"/>
          </a:p>
        </p:txBody>
      </p:sp>
      <p:sp>
        <p:nvSpPr>
          <p:cNvPr id="7" name="Прямоугольник 6"/>
          <p:cNvSpPr/>
          <p:nvPr/>
        </p:nvSpPr>
        <p:spPr>
          <a:xfrm>
            <a:off x="1468337" y="2036133"/>
            <a:ext cx="3277179" cy="461665"/>
          </a:xfrm>
          <a:prstGeom prst="rect">
            <a:avLst/>
          </a:prstGeom>
        </p:spPr>
        <p:txBody>
          <a:bodyPr wrap="none">
            <a:spAutoFit/>
          </a:bodyPr>
          <a:lstStyle/>
          <a:p>
            <a:r>
              <a:rPr lang="ru-RU" sz="2400" i="1" dirty="0" smtClean="0"/>
              <a:t>текущая конъюнктура</a:t>
            </a:r>
            <a:endParaRPr lang="ru-RU" sz="2400" i="1" dirty="0"/>
          </a:p>
        </p:txBody>
      </p:sp>
      <p:sp>
        <p:nvSpPr>
          <p:cNvPr id="8" name="Стрелка вниз 7"/>
          <p:cNvSpPr/>
          <p:nvPr/>
        </p:nvSpPr>
        <p:spPr>
          <a:xfrm rot="2297128">
            <a:off x="2662609" y="938651"/>
            <a:ext cx="468086" cy="11323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5040085" y="1215505"/>
            <a:ext cx="468086" cy="14188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rot="17691213">
            <a:off x="7111658" y="580897"/>
            <a:ext cx="468086" cy="12852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50212234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416629" y="119743"/>
            <a:ext cx="8240486" cy="65205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80737240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2134085" y="5064333"/>
            <a:ext cx="8578787" cy="1412692"/>
          </a:xfrm>
          <a:prstGeom prst="rect">
            <a:avLst/>
          </a:prstGeom>
          <a:solidFill>
            <a:schemeClr val="bg2">
              <a:lumMod val="7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728438" y="867400"/>
            <a:ext cx="10463561" cy="2068463"/>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2494374" y="3175806"/>
            <a:ext cx="9278327" cy="172674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162101" y="152677"/>
            <a:ext cx="5679440" cy="461665"/>
          </a:xfrm>
          <a:prstGeom prst="rect">
            <a:avLst/>
          </a:prstGeom>
        </p:spPr>
        <p:txBody>
          <a:bodyPr wrap="none">
            <a:spAutoFit/>
          </a:bodyPr>
          <a:lstStyle/>
          <a:p>
            <a:r>
              <a:rPr lang="ru-RU" sz="2400" u="sng" dirty="0" smtClean="0"/>
              <a:t>Методы прогнозирования конъюнктуры .</a:t>
            </a:r>
          </a:p>
        </p:txBody>
      </p:sp>
      <p:sp>
        <p:nvSpPr>
          <p:cNvPr id="5" name="Прямоугольник 4"/>
          <p:cNvSpPr/>
          <p:nvPr/>
        </p:nvSpPr>
        <p:spPr>
          <a:xfrm>
            <a:off x="3162101" y="3122935"/>
            <a:ext cx="8610600" cy="1754326"/>
          </a:xfrm>
          <a:prstGeom prst="rect">
            <a:avLst/>
          </a:prstGeom>
        </p:spPr>
        <p:txBody>
          <a:bodyPr wrap="square">
            <a:spAutoFit/>
          </a:bodyPr>
          <a:lstStyle/>
          <a:p>
            <a:r>
              <a:rPr lang="ru-RU" dirty="0" smtClean="0"/>
              <a:t>2	Экспертные оценки, основанные на прогнозах наиболее авторитетных ученых и специалистов. Этот метод используется достаточно часто – например, в форме так называемых «мозговых атак», его достоинства связаны с отходом от инерционности развития и с выдвижением новых гипотез развития рынка. Однако недостатком этого метода является вполне определенная субъективность экспертных оценок. </a:t>
            </a:r>
          </a:p>
        </p:txBody>
      </p:sp>
      <p:sp>
        <p:nvSpPr>
          <p:cNvPr id="6" name="Прямоугольник 5"/>
          <p:cNvSpPr/>
          <p:nvPr/>
        </p:nvSpPr>
        <p:spPr>
          <a:xfrm>
            <a:off x="2196790" y="5188331"/>
            <a:ext cx="8516082" cy="1225620"/>
          </a:xfrm>
          <a:prstGeom prst="rect">
            <a:avLst/>
          </a:prstGeom>
        </p:spPr>
        <p:txBody>
          <a:bodyPr wrap="square">
            <a:spAutoFit/>
          </a:bodyPr>
          <a:lstStyle/>
          <a:p>
            <a:r>
              <a:rPr lang="ru-RU" dirty="0" smtClean="0"/>
              <a:t>3.	Экономико-математическое моделирование с использованием компьютерных технологий. Это наиболее современный метод прогнозирования развития мирового рынка, во многом синтезирующий достоинства первых двух методов.</a:t>
            </a:r>
            <a:endParaRPr lang="ru-RU" dirty="0"/>
          </a:p>
        </p:txBody>
      </p:sp>
      <p:sp>
        <p:nvSpPr>
          <p:cNvPr id="8" name="Прямоугольник 7"/>
          <p:cNvSpPr/>
          <p:nvPr/>
        </p:nvSpPr>
        <p:spPr>
          <a:xfrm>
            <a:off x="1728439" y="875830"/>
            <a:ext cx="10247970" cy="2031325"/>
          </a:xfrm>
          <a:prstGeom prst="rect">
            <a:avLst/>
          </a:prstGeom>
        </p:spPr>
        <p:txBody>
          <a:bodyPr wrap="square">
            <a:spAutoFit/>
          </a:bodyPr>
          <a:lstStyle/>
          <a:p>
            <a:r>
              <a:rPr lang="ru-RU" dirty="0" smtClean="0"/>
              <a:t>1.	Экстраполяция, в основе которой лежит предположение, что динамика основных условий, тенденций и причинных факторов предыдущего периода сохранится и в будущем периоде, что новые технологии будут внедряться равномерно, без резких скачков и структурных деформаций. При несомненных достоинствах этого метода прогнозирования, связанных с учетом тех тенденций развития рынка, которые уже сформировались ранее и отчетливо проявляются в данный период, экстраполяции присущи определенные недостатки, связанные с инерционностью как самих анализируемых тенденций, так и подходов к ним.</a:t>
            </a:r>
          </a:p>
        </p:txBody>
      </p:sp>
    </p:spTree>
    <p:extLst>
      <p:ext uri="{BB962C8B-B14F-4D97-AF65-F5344CB8AC3E}">
        <p14:creationId xmlns:p14="http://schemas.microsoft.com/office/powerpoint/2010/main" xmlns="" val="1077004299"/>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3950" y="139390"/>
            <a:ext cx="10018713" cy="1752599"/>
          </a:xfrm>
        </p:spPr>
        <p:txBody>
          <a:bodyPr>
            <a:normAutofit/>
          </a:bodyPr>
          <a:lstStyle/>
          <a:p>
            <a:r>
              <a:rPr lang="ru-RU" sz="3600" b="1" dirty="0" smtClean="0">
                <a:solidFill>
                  <a:schemeClr val="accent1">
                    <a:lumMod val="75000"/>
                  </a:schemeClr>
                </a:solidFill>
              </a:rPr>
              <a:t>2.Теории </a:t>
            </a:r>
            <a:r>
              <a:rPr lang="ru-RU" sz="3600" b="1" dirty="0">
                <a:solidFill>
                  <a:schemeClr val="accent1">
                    <a:lumMod val="75000"/>
                  </a:schemeClr>
                </a:solidFill>
              </a:rPr>
              <a:t>международной торговли.</a:t>
            </a:r>
            <a:br>
              <a:rPr lang="ru-RU" sz="3600" b="1" dirty="0">
                <a:solidFill>
                  <a:schemeClr val="accent1">
                    <a:lumMod val="75000"/>
                  </a:schemeClr>
                </a:solidFill>
              </a:rPr>
            </a:br>
            <a:endParaRPr lang="ru-RU" sz="3600" b="1" dirty="0">
              <a:solidFill>
                <a:schemeClr val="accent1">
                  <a:lumMod val="75000"/>
                </a:schemeClr>
              </a:solidFill>
            </a:endParaRPr>
          </a:p>
        </p:txBody>
      </p:sp>
      <p:sp>
        <p:nvSpPr>
          <p:cNvPr id="4" name="TextBox 3"/>
          <p:cNvSpPr txBox="1"/>
          <p:nvPr/>
        </p:nvSpPr>
        <p:spPr>
          <a:xfrm>
            <a:off x="2035638" y="1363982"/>
            <a:ext cx="9367025"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ru-RU" b="1" i="1" dirty="0" smtClean="0"/>
              <a:t>1. Меркантилизм.</a:t>
            </a:r>
          </a:p>
          <a:p>
            <a:r>
              <a:rPr lang="ru-RU" dirty="0"/>
              <a:t>Меркантилизм — система взглядов экономистов XV—XVII веков, ориентированная на активное вмешательство государства в хозяйственную деятельность. </a:t>
            </a:r>
            <a:endParaRPr lang="ru-RU" dirty="0" smtClean="0"/>
          </a:p>
          <a:p>
            <a:r>
              <a:rPr lang="ru-RU" dirty="0" smtClean="0"/>
              <a:t>Представители </a:t>
            </a:r>
            <a:r>
              <a:rPr lang="ru-RU" dirty="0"/>
              <a:t>направления: Томас Мэн, Антуан де </a:t>
            </a:r>
            <a:r>
              <a:rPr lang="ru-RU" dirty="0" err="1"/>
              <a:t>Монкретьен</a:t>
            </a:r>
            <a:r>
              <a:rPr lang="ru-RU" dirty="0"/>
              <a:t>, Уильям Стаффорд. Термин был предложен Адамом Смитом, критиковавшим труды меркантилистов</a:t>
            </a:r>
            <a:r>
              <a:rPr lang="ru-RU" dirty="0" smtClean="0"/>
              <a:t>.</a:t>
            </a:r>
          </a:p>
          <a:p>
            <a:endParaRPr lang="ru-RU" b="1" dirty="0"/>
          </a:p>
        </p:txBody>
      </p:sp>
      <p:sp>
        <p:nvSpPr>
          <p:cNvPr id="5" name="Прямоугольник 4"/>
          <p:cNvSpPr/>
          <p:nvPr/>
        </p:nvSpPr>
        <p:spPr>
          <a:xfrm>
            <a:off x="3170664" y="3029098"/>
            <a:ext cx="8415454" cy="3416320"/>
          </a:xfrm>
          <a:prstGeom prst="rect">
            <a:avLst/>
          </a:prstGeom>
        </p:spPr>
        <p:txBody>
          <a:bodyPr wrap="square">
            <a:spAutoFit/>
          </a:bodyPr>
          <a:lstStyle/>
          <a:p>
            <a:endParaRPr lang="ru-RU" dirty="0" smtClean="0"/>
          </a:p>
          <a:p>
            <a:r>
              <a:rPr lang="ru-RU" dirty="0" smtClean="0"/>
              <a:t> </a:t>
            </a:r>
            <a:r>
              <a:rPr lang="ru-RU" i="1" dirty="0" smtClean="0"/>
              <a:t>Основные положения:</a:t>
            </a:r>
          </a:p>
          <a:p>
            <a:pPr marL="285750" indent="-285750">
              <a:buFont typeface="Arial" panose="020B0604020202020204" pitchFamily="34" charset="0"/>
              <a:buChar char="•"/>
            </a:pPr>
            <a:r>
              <a:rPr lang="ru-RU" dirty="0" smtClean="0"/>
              <a:t>необходимость поддержания активного торгового баланса государства (превышения экспорта над импортом);</a:t>
            </a:r>
          </a:p>
          <a:p>
            <a:pPr marL="285750" indent="-285750">
              <a:buFont typeface="Arial" panose="020B0604020202020204" pitchFamily="34" charset="0"/>
              <a:buChar char="•"/>
            </a:pPr>
            <a:r>
              <a:rPr lang="ru-RU" dirty="0" smtClean="0"/>
              <a:t>признание пользы привлечения в страну золота и других драгоценных металлов с целью повышения её благосостояния;</a:t>
            </a:r>
          </a:p>
          <a:p>
            <a:pPr marL="285750" indent="-285750">
              <a:buFont typeface="Arial" panose="020B0604020202020204" pitchFamily="34" charset="0"/>
              <a:buChar char="•"/>
            </a:pPr>
            <a:r>
              <a:rPr lang="ru-RU" dirty="0" smtClean="0"/>
              <a:t>деньги — стимул торговли, поскольку считается, что увеличение массы денег увеличивает объём товарной массы;</a:t>
            </a:r>
          </a:p>
          <a:p>
            <a:pPr marL="285750" indent="-285750">
              <a:buFont typeface="Arial" panose="020B0604020202020204" pitchFamily="34" charset="0"/>
              <a:buChar char="•"/>
            </a:pPr>
            <a:r>
              <a:rPr lang="ru-RU" dirty="0" smtClean="0"/>
              <a:t>приветствуется протекционизм, направленный на импортирование сырья и полуфабрикатов и экспортирование готовой продукции;</a:t>
            </a:r>
          </a:p>
          <a:p>
            <a:pPr marL="285750" indent="-285750">
              <a:buFont typeface="Arial" panose="020B0604020202020204" pitchFamily="34" charset="0"/>
              <a:buChar char="•"/>
            </a:pPr>
            <a:r>
              <a:rPr lang="ru-RU" dirty="0" smtClean="0"/>
              <a:t>ограничение на экспорт предметов роскоши, так как он ведет к утечке золота из государства.</a:t>
            </a:r>
            <a:endParaRPr lang="ru-RU" dirty="0"/>
          </a:p>
        </p:txBody>
      </p:sp>
    </p:spTree>
    <p:extLst>
      <p:ext uri="{BB962C8B-B14F-4D97-AF65-F5344CB8AC3E}">
        <p14:creationId xmlns:p14="http://schemas.microsoft.com/office/powerpoint/2010/main" xmlns="" val="3759438296"/>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Блок-схема: карточка 16"/>
          <p:cNvSpPr/>
          <p:nvPr/>
        </p:nvSpPr>
        <p:spPr>
          <a:xfrm>
            <a:off x="1581282" y="764046"/>
            <a:ext cx="10116346" cy="2698460"/>
          </a:xfrm>
          <a:prstGeom prst="flowChartPunchedCard">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782003" y="876811"/>
            <a:ext cx="10049439" cy="2561128"/>
          </a:xfrm>
          <a:prstGeom prst="rect">
            <a:avLst/>
          </a:prstGeom>
        </p:spPr>
        <p:txBody>
          <a:bodyPr wrap="square">
            <a:spAutoFit/>
          </a:bodyPr>
          <a:lstStyle/>
          <a:p>
            <a:endParaRPr lang="ru-RU" dirty="0" smtClean="0">
              <a:solidFill>
                <a:srgbClr val="555555"/>
              </a:solidFill>
              <a:latin typeface="Arial" panose="020B0604020202020204" pitchFamily="34" charset="0"/>
            </a:endParaRPr>
          </a:p>
          <a:p>
            <a:r>
              <a:rPr lang="ru-RU" b="0" i="0" dirty="0" smtClean="0">
                <a:solidFill>
                  <a:srgbClr val="252525"/>
                </a:solidFill>
                <a:effectLst/>
                <a:latin typeface="Arial" panose="020B0604020202020204" pitchFamily="34" charset="0"/>
              </a:rPr>
              <a:t>Реальное богатство страны состоит из товаров и услуг, доступных её гражданам. Если какая-либо страна может производить тот или иной товар больше и дешевле, чем другие страны, то она обладает абсолютным преимуществом. Одни страны могут производить товары более эффективно, чем другие. Ресурсы страны перетекают в рентабельные отрасли, так как страна не может конкурировать в нерентабельных отраслях. Это приводит к повышению производительности страны, а также квалификации рабочей силы; длительные периоды производства однородной продукции обеспечивают стимулирование выработки более эффективных методов работы.</a:t>
            </a:r>
          </a:p>
        </p:txBody>
      </p:sp>
      <p:sp>
        <p:nvSpPr>
          <p:cNvPr id="5" name="Прямоугольник 4"/>
          <p:cNvSpPr/>
          <p:nvPr/>
        </p:nvSpPr>
        <p:spPr>
          <a:xfrm>
            <a:off x="6973228" y="3814189"/>
            <a:ext cx="5218772" cy="646331"/>
          </a:xfrm>
          <a:prstGeom prst="rect">
            <a:avLst/>
          </a:prstGeom>
        </p:spPr>
        <p:txBody>
          <a:bodyPr wrap="square">
            <a:spAutoFit/>
          </a:bodyPr>
          <a:lstStyle/>
          <a:p>
            <a:pPr>
              <a:buFont typeface="Arial" panose="020B0604020202020204" pitchFamily="34" charset="0"/>
              <a:buChar char="•"/>
            </a:pPr>
            <a:endParaRPr lang="ru-RU" b="0" i="0" dirty="0" smtClean="0">
              <a:solidFill>
                <a:srgbClr val="252525"/>
              </a:solidFill>
              <a:effectLst/>
              <a:latin typeface="Arial" panose="020B0604020202020204" pitchFamily="34" charset="0"/>
            </a:endParaRPr>
          </a:p>
          <a:p>
            <a:r>
              <a:rPr lang="ru-RU" b="0" i="0" dirty="0" smtClean="0">
                <a:solidFill>
                  <a:srgbClr val="252525"/>
                </a:solidFill>
                <a:effectLst/>
                <a:latin typeface="Arial" panose="020B0604020202020204" pitchFamily="34" charset="0"/>
              </a:rPr>
              <a:t>Приобретенные преимущества</a:t>
            </a:r>
          </a:p>
        </p:txBody>
      </p:sp>
      <p:sp>
        <p:nvSpPr>
          <p:cNvPr id="6" name="Прямоугольник 5"/>
          <p:cNvSpPr/>
          <p:nvPr/>
        </p:nvSpPr>
        <p:spPr>
          <a:xfrm>
            <a:off x="1459101" y="4057806"/>
            <a:ext cx="3802565" cy="369332"/>
          </a:xfrm>
          <a:prstGeom prst="rect">
            <a:avLst/>
          </a:prstGeom>
        </p:spPr>
        <p:txBody>
          <a:bodyPr wrap="square">
            <a:spAutoFit/>
          </a:bodyPr>
          <a:lstStyle/>
          <a:p>
            <a:r>
              <a:rPr lang="ru-RU" b="0" i="0" dirty="0" smtClean="0">
                <a:solidFill>
                  <a:srgbClr val="252525"/>
                </a:solidFill>
                <a:effectLst/>
                <a:latin typeface="Arial" panose="020B0604020202020204" pitchFamily="34" charset="0"/>
              </a:rPr>
              <a:t>Естественные преимущества</a:t>
            </a:r>
          </a:p>
        </p:txBody>
      </p:sp>
      <p:sp>
        <p:nvSpPr>
          <p:cNvPr id="7" name="Прямоугольник 6"/>
          <p:cNvSpPr/>
          <p:nvPr/>
        </p:nvSpPr>
        <p:spPr>
          <a:xfrm>
            <a:off x="6236746" y="5156537"/>
            <a:ext cx="6096000" cy="923330"/>
          </a:xfrm>
          <a:prstGeom prst="rect">
            <a:avLst/>
          </a:prstGeom>
        </p:spPr>
        <p:txBody>
          <a:bodyPr>
            <a:spAutoFit/>
          </a:bodyPr>
          <a:lstStyle/>
          <a:p>
            <a:endParaRPr lang="ru-RU" b="0" i="0" dirty="0" smtClean="0">
              <a:solidFill>
                <a:srgbClr val="252525"/>
              </a:solidFill>
              <a:effectLst/>
              <a:latin typeface="Arial" panose="020B0604020202020204" pitchFamily="34" charset="0"/>
            </a:endParaRPr>
          </a:p>
          <a:p>
            <a:r>
              <a:rPr lang="ru-RU" b="0" i="0" dirty="0" smtClean="0">
                <a:solidFill>
                  <a:srgbClr val="252525"/>
                </a:solidFill>
                <a:effectLst/>
                <a:latin typeface="Arial" panose="020B0604020202020204" pitchFamily="34" charset="0"/>
              </a:rPr>
              <a:t>технология производства, то есть способность изготовить разнообразную продукцию</a:t>
            </a:r>
            <a:endParaRPr lang="ru-RU" b="0" i="0" dirty="0">
              <a:solidFill>
                <a:srgbClr val="252525"/>
              </a:solidFill>
              <a:effectLst/>
              <a:latin typeface="Arial" panose="020B0604020202020204" pitchFamily="34" charset="0"/>
            </a:endParaRPr>
          </a:p>
        </p:txBody>
      </p:sp>
      <p:sp>
        <p:nvSpPr>
          <p:cNvPr id="8" name="Прямоугольник 7"/>
          <p:cNvSpPr/>
          <p:nvPr/>
        </p:nvSpPr>
        <p:spPr>
          <a:xfrm>
            <a:off x="2858933" y="5969709"/>
            <a:ext cx="938783" cy="369332"/>
          </a:xfrm>
          <a:prstGeom prst="rect">
            <a:avLst/>
          </a:prstGeom>
        </p:spPr>
        <p:txBody>
          <a:bodyPr wrap="none">
            <a:spAutoFit/>
          </a:bodyPr>
          <a:lstStyle/>
          <a:p>
            <a:r>
              <a:rPr lang="ru-RU" b="0" i="0" dirty="0" smtClean="0">
                <a:solidFill>
                  <a:srgbClr val="252525"/>
                </a:solidFill>
                <a:effectLst/>
                <a:latin typeface="Arial" panose="020B0604020202020204" pitchFamily="34" charset="0"/>
              </a:rPr>
              <a:t>климат</a:t>
            </a:r>
          </a:p>
        </p:txBody>
      </p:sp>
      <p:sp>
        <p:nvSpPr>
          <p:cNvPr id="9" name="Прямоугольник 8"/>
          <p:cNvSpPr/>
          <p:nvPr/>
        </p:nvSpPr>
        <p:spPr>
          <a:xfrm>
            <a:off x="1278709" y="5410560"/>
            <a:ext cx="1413849" cy="369332"/>
          </a:xfrm>
          <a:prstGeom prst="rect">
            <a:avLst/>
          </a:prstGeom>
        </p:spPr>
        <p:txBody>
          <a:bodyPr wrap="none">
            <a:spAutoFit/>
          </a:bodyPr>
          <a:lstStyle/>
          <a:p>
            <a:r>
              <a:rPr lang="ru-RU" b="0" i="0" dirty="0" smtClean="0">
                <a:solidFill>
                  <a:srgbClr val="252525"/>
                </a:solidFill>
                <a:effectLst/>
                <a:latin typeface="Arial" panose="020B0604020202020204" pitchFamily="34" charset="0"/>
              </a:rPr>
              <a:t>территория</a:t>
            </a:r>
          </a:p>
        </p:txBody>
      </p:sp>
      <p:sp>
        <p:nvSpPr>
          <p:cNvPr id="10" name="Прямоугольник 9"/>
          <p:cNvSpPr/>
          <p:nvPr/>
        </p:nvSpPr>
        <p:spPr>
          <a:xfrm>
            <a:off x="4325041" y="5550868"/>
            <a:ext cx="1079783" cy="369332"/>
          </a:xfrm>
          <a:prstGeom prst="rect">
            <a:avLst/>
          </a:prstGeom>
        </p:spPr>
        <p:txBody>
          <a:bodyPr wrap="none">
            <a:spAutoFit/>
          </a:bodyPr>
          <a:lstStyle/>
          <a:p>
            <a:r>
              <a:rPr lang="ru-RU" b="0" i="0" dirty="0" smtClean="0">
                <a:solidFill>
                  <a:srgbClr val="252525"/>
                </a:solidFill>
                <a:effectLst/>
                <a:latin typeface="Arial" panose="020B0604020202020204" pitchFamily="34" charset="0"/>
              </a:rPr>
              <a:t>ресурсы</a:t>
            </a:r>
          </a:p>
        </p:txBody>
      </p:sp>
      <p:sp>
        <p:nvSpPr>
          <p:cNvPr id="11" name="Стрелка вниз 10"/>
          <p:cNvSpPr/>
          <p:nvPr/>
        </p:nvSpPr>
        <p:spPr>
          <a:xfrm>
            <a:off x="2017694" y="4656757"/>
            <a:ext cx="290608" cy="5410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3163532" y="4706918"/>
            <a:ext cx="393707" cy="10286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4312217" y="4669243"/>
            <a:ext cx="344145" cy="6387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8370010" y="4607909"/>
            <a:ext cx="344145" cy="638737"/>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ru-RU"/>
          </a:p>
        </p:txBody>
      </p:sp>
      <p:sp>
        <p:nvSpPr>
          <p:cNvPr id="15" name="Прямоугольник 14"/>
          <p:cNvSpPr/>
          <p:nvPr/>
        </p:nvSpPr>
        <p:spPr>
          <a:xfrm>
            <a:off x="2017694" y="181953"/>
            <a:ext cx="6352316" cy="369332"/>
          </a:xfrm>
          <a:prstGeom prst="rect">
            <a:avLst/>
          </a:prstGeom>
        </p:spPr>
        <p:txBody>
          <a:bodyPr wrap="none">
            <a:spAutoFit/>
          </a:bodyPr>
          <a:lstStyle/>
          <a:p>
            <a:pPr lvl="0"/>
            <a:r>
              <a:rPr lang="ru-RU" b="1" i="1" dirty="0">
                <a:solidFill>
                  <a:srgbClr val="000000"/>
                </a:solidFill>
                <a:latin typeface="Arial" panose="020B0604020202020204" pitchFamily="34" charset="0"/>
              </a:rPr>
              <a:t>2. Теория абсолютных преимуществ Адама Смита</a:t>
            </a:r>
            <a:r>
              <a:rPr lang="ru-RU" i="1" dirty="0">
                <a:solidFill>
                  <a:srgbClr val="555555"/>
                </a:solidFill>
                <a:latin typeface="Arial" panose="020B0604020202020204" pitchFamily="34" charset="0"/>
              </a:rPr>
              <a:t>.</a:t>
            </a:r>
          </a:p>
        </p:txBody>
      </p:sp>
    </p:spTree>
    <p:extLst>
      <p:ext uri="{BB962C8B-B14F-4D97-AF65-F5344CB8AC3E}">
        <p14:creationId xmlns:p14="http://schemas.microsoft.com/office/powerpoint/2010/main" xmlns="" val="88031680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86476" y="128240"/>
            <a:ext cx="7588946" cy="641195"/>
          </a:xfrm>
        </p:spPr>
        <p:txBody>
          <a:bodyPr>
            <a:normAutofit fontScale="90000"/>
          </a:bodyPr>
          <a:lstStyle/>
          <a:p>
            <a:r>
              <a:rPr lang="ru-RU" sz="2400" b="1" i="1" dirty="0" smtClean="0"/>
              <a:t>3.</a:t>
            </a:r>
            <a:r>
              <a:rPr lang="ru-RU" sz="2400" b="1" i="1" dirty="0"/>
              <a:t> Теория сравнительных преимуществ Давида </a:t>
            </a:r>
            <a:r>
              <a:rPr lang="ru-RU" sz="2400" b="1" i="1" dirty="0" err="1" smtClean="0"/>
              <a:t>Рикардо</a:t>
            </a:r>
            <a:r>
              <a:rPr lang="ru-RU" sz="2400" b="1" i="1" dirty="0" smtClean="0"/>
              <a:t>.</a:t>
            </a:r>
            <a:r>
              <a:rPr lang="ru-RU" sz="2400" i="1" dirty="0"/>
              <a:t/>
            </a:r>
            <a:br>
              <a:rPr lang="ru-RU" sz="2400" i="1" dirty="0"/>
            </a:br>
            <a:endParaRPr lang="ru-RU" sz="2400" i="1" dirty="0"/>
          </a:p>
        </p:txBody>
      </p:sp>
      <p:sp>
        <p:nvSpPr>
          <p:cNvPr id="3" name="Объект 2"/>
          <p:cNvSpPr>
            <a:spLocks noGrp="1"/>
          </p:cNvSpPr>
          <p:nvPr>
            <p:ph idx="1"/>
          </p:nvPr>
        </p:nvSpPr>
        <p:spPr>
          <a:xfrm>
            <a:off x="1572320" y="769436"/>
            <a:ext cx="10002645" cy="2442116"/>
          </a:xfrm>
          <a:ln w="12700"/>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ru-RU" sz="2000" dirty="0" smtClean="0"/>
              <a:t>Специализация </a:t>
            </a:r>
            <a:r>
              <a:rPr lang="ru-RU" sz="2000" dirty="0"/>
              <a:t>на производстве товара, имеющего максимальные сравнительные преимущества, выгодна и в случае отсутствия абсолютных </a:t>
            </a:r>
            <a:r>
              <a:rPr lang="ru-RU" sz="2000" dirty="0" smtClean="0"/>
              <a:t>преимуществ. Страна </a:t>
            </a:r>
            <a:r>
              <a:rPr lang="ru-RU" sz="2000" dirty="0"/>
              <a:t>должна специализироваться на экспорте </a:t>
            </a:r>
            <a:r>
              <a:rPr lang="ru-RU" sz="2000" dirty="0" smtClean="0"/>
              <a:t>товаров, в </a:t>
            </a:r>
            <a:r>
              <a:rPr lang="ru-RU" sz="2000" dirty="0"/>
              <a:t>производстве которых она имеет наибольшее абсолютное преимущество (если она имеет абсолютное преимущество по обоим товарам) или наименьшее абсолютное </a:t>
            </a:r>
            <a:r>
              <a:rPr lang="ru-RU" sz="2000" dirty="0" err="1"/>
              <a:t>непреимущество</a:t>
            </a:r>
            <a:r>
              <a:rPr lang="ru-RU" sz="2000" dirty="0"/>
              <a:t> (если она не имеет абсолютного преимущества ни по одному из товаров</a:t>
            </a:r>
            <a:r>
              <a:rPr lang="ru-RU" sz="2000" dirty="0" smtClean="0"/>
              <a:t>).</a:t>
            </a:r>
            <a:endParaRPr lang="ru-RU" sz="2000" dirty="0"/>
          </a:p>
        </p:txBody>
      </p:sp>
      <p:sp>
        <p:nvSpPr>
          <p:cNvPr id="9" name="Прямоугольник 8"/>
          <p:cNvSpPr/>
          <p:nvPr/>
        </p:nvSpPr>
        <p:spPr>
          <a:xfrm>
            <a:off x="1332834" y="3408490"/>
            <a:ext cx="6461337" cy="2308324"/>
          </a:xfrm>
          <a:prstGeom prst="rect">
            <a:avLst/>
          </a:prstGeom>
          <a:ln w="57150"/>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a:t>Специализация на определённых видах товаров выгодна для каждой из этих стран и приводит к росту общего объёма производства, происходит мотивация торговли даже в том случае, если одна страна обладает абсолютным преимуществом в производстве всех товаров перед другой страной. Примером в данном случае может служить обмен английского сукна на португальское вино, что приносит выгоды обеим странам.</a:t>
            </a:r>
          </a:p>
        </p:txBody>
      </p:sp>
      <p:pic>
        <p:nvPicPr>
          <p:cNvPr id="10" name="Рисунок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367650" y="3519933"/>
            <a:ext cx="4615543" cy="278471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xmlns="" val="180046684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181133" y="151914"/>
            <a:ext cx="4784002" cy="523220"/>
          </a:xfrm>
          <a:prstGeom prst="rect">
            <a:avLst/>
          </a:prstGeom>
        </p:spPr>
        <p:txBody>
          <a:bodyPr wrap="none">
            <a:spAutoFit/>
          </a:bodyPr>
          <a:lstStyle/>
          <a:p>
            <a:r>
              <a:rPr lang="ru-RU" sz="2800" b="1" i="1" dirty="0" smtClean="0">
                <a:solidFill>
                  <a:srgbClr val="000000"/>
                </a:solidFill>
                <a:effectLst/>
                <a:latin typeface="Arial" panose="020B0604020202020204" pitchFamily="34" charset="0"/>
              </a:rPr>
              <a:t>4.Теория </a:t>
            </a:r>
            <a:r>
              <a:rPr lang="ru-RU" sz="2800" b="1" i="1" dirty="0" err="1" smtClean="0">
                <a:solidFill>
                  <a:srgbClr val="000000"/>
                </a:solidFill>
                <a:effectLst/>
                <a:latin typeface="Arial" panose="020B0604020202020204" pitchFamily="34" charset="0"/>
              </a:rPr>
              <a:t>Хекшера</a:t>
            </a:r>
            <a:r>
              <a:rPr lang="ru-RU" sz="2800" b="1" i="1" dirty="0" smtClean="0">
                <a:solidFill>
                  <a:srgbClr val="000000"/>
                </a:solidFill>
                <a:effectLst/>
                <a:latin typeface="Arial" panose="020B0604020202020204" pitchFamily="34" charset="0"/>
              </a:rPr>
              <a:t>-Олина.</a:t>
            </a:r>
            <a:endParaRPr lang="ru-RU" sz="2800" i="1" dirty="0">
              <a:solidFill>
                <a:srgbClr val="555555"/>
              </a:solidFill>
              <a:latin typeface="Arial" panose="020B0604020202020204" pitchFamily="34" charset="0"/>
            </a:endParaRPr>
          </a:p>
        </p:txBody>
      </p:sp>
      <p:sp>
        <p:nvSpPr>
          <p:cNvPr id="5" name="Прямоугольник 4"/>
          <p:cNvSpPr/>
          <p:nvPr/>
        </p:nvSpPr>
        <p:spPr>
          <a:xfrm>
            <a:off x="1546302" y="1088910"/>
            <a:ext cx="10961649" cy="923330"/>
          </a:xfrm>
          <a:prstGeom prst="rect">
            <a:avLst/>
          </a:prstGeom>
        </p:spPr>
        <p:txBody>
          <a:bodyPr wrap="square">
            <a:spAutoFit/>
          </a:bodyPr>
          <a:lstStyle/>
          <a:p>
            <a:r>
              <a:rPr lang="ru-RU" b="0" i="0" dirty="0" smtClean="0">
                <a:solidFill>
                  <a:srgbClr val="252525"/>
                </a:solidFill>
                <a:effectLst/>
                <a:latin typeface="Arial" panose="020B0604020202020204" pitchFamily="34" charset="0"/>
              </a:rPr>
              <a:t>Согласно данной теории страна экспортирует товар, для производства которого используется интенсивно относительно избыточный фактор производства, и импортирует товары, для производства которых она испытывает относительный недостаток факторов производства. </a:t>
            </a:r>
            <a:endParaRPr lang="ru-RU" b="0" i="0" dirty="0">
              <a:solidFill>
                <a:srgbClr val="252525"/>
              </a:solidFill>
              <a:effectLst/>
              <a:latin typeface="Arial" panose="020B0604020202020204" pitchFamily="34" charset="0"/>
            </a:endParaRPr>
          </a:p>
        </p:txBody>
      </p:sp>
      <p:sp>
        <p:nvSpPr>
          <p:cNvPr id="6" name="Прямоугольник 5"/>
          <p:cNvSpPr/>
          <p:nvPr/>
        </p:nvSpPr>
        <p:spPr>
          <a:xfrm>
            <a:off x="1546302" y="2599994"/>
            <a:ext cx="10329745" cy="344709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b="0" i="0" dirty="0" smtClean="0">
                <a:solidFill>
                  <a:srgbClr val="252525"/>
                </a:solidFill>
                <a:effectLst/>
                <a:latin typeface="Arial" panose="020B0604020202020204" pitchFamily="34" charset="0"/>
              </a:rPr>
              <a:t>Необходимые условия существования:</a:t>
            </a:r>
          </a:p>
          <a:p>
            <a:pPr marL="342900" indent="-342900" algn="ctr">
              <a:buFont typeface="+mj-lt"/>
              <a:buAutoNum type="arabicPeriod"/>
            </a:pPr>
            <a:endParaRPr lang="ru-RU" b="0" i="0" dirty="0" smtClean="0">
              <a:solidFill>
                <a:srgbClr val="252525"/>
              </a:solidFill>
              <a:effectLst/>
              <a:latin typeface="Arial" panose="020B0604020202020204" pitchFamily="34" charset="0"/>
            </a:endParaRPr>
          </a:p>
          <a:p>
            <a:pPr marL="342900" indent="-342900" algn="ctr">
              <a:buFont typeface="+mj-lt"/>
              <a:buAutoNum type="arabicPeriod"/>
            </a:pPr>
            <a:r>
              <a:rPr lang="ru-RU" b="0" i="0" dirty="0" smtClean="0">
                <a:solidFill>
                  <a:srgbClr val="252525"/>
                </a:solidFill>
                <a:effectLst/>
                <a:latin typeface="Arial" panose="020B0604020202020204" pitchFamily="34" charset="0"/>
              </a:rPr>
              <a:t> У стран-участниц </a:t>
            </a:r>
            <a:r>
              <a:rPr lang="ru-RU" sz="2000" dirty="0"/>
              <a:t>международного обмена </a:t>
            </a:r>
            <a:r>
              <a:rPr lang="ru-RU" b="0" i="0" dirty="0" smtClean="0">
                <a:solidFill>
                  <a:srgbClr val="252525"/>
                </a:solidFill>
                <a:effectLst/>
                <a:latin typeface="Arial" panose="020B0604020202020204" pitchFamily="34" charset="0"/>
              </a:rPr>
              <a:t>складывается тенденция к вывозу тех товаров и услуг, для изготовления которых используются преимущественно факторы производства, имеющиеся в избытке, и, наоборот, тенденция к ввозу той продукции, по которой имеется дефицит каких-либо факторов;</a:t>
            </a:r>
          </a:p>
          <a:p>
            <a:pPr marL="342900" indent="-342900" algn="ctr">
              <a:buFont typeface="+mj-lt"/>
              <a:buAutoNum type="arabicPeriod"/>
            </a:pPr>
            <a:endParaRPr lang="ru-RU" b="0" i="0" dirty="0" smtClean="0">
              <a:solidFill>
                <a:srgbClr val="252525"/>
              </a:solidFill>
              <a:effectLst/>
              <a:latin typeface="Arial" panose="020B0604020202020204" pitchFamily="34" charset="0"/>
            </a:endParaRPr>
          </a:p>
          <a:p>
            <a:pPr marL="342900" indent="-342900" algn="ctr">
              <a:buFont typeface="+mj-lt"/>
              <a:buAutoNum type="arabicPeriod"/>
            </a:pPr>
            <a:r>
              <a:rPr lang="ru-RU" b="0" i="0" dirty="0" smtClean="0">
                <a:solidFill>
                  <a:srgbClr val="252525"/>
                </a:solidFill>
                <a:effectLst/>
                <a:latin typeface="Arial" panose="020B0604020202020204" pitchFamily="34" charset="0"/>
              </a:rPr>
              <a:t>Развитие международной торговли приводит к выравниванию «факторных» цен, то есть дохода, получаемого владельцем данного фактора;</a:t>
            </a:r>
          </a:p>
          <a:p>
            <a:pPr marL="342900" indent="-342900" algn="ctr">
              <a:buFont typeface="+mj-lt"/>
              <a:buAutoNum type="arabicPeriod"/>
            </a:pPr>
            <a:endParaRPr lang="ru-RU" b="0" i="0" dirty="0" smtClean="0">
              <a:solidFill>
                <a:srgbClr val="252525"/>
              </a:solidFill>
              <a:effectLst/>
              <a:latin typeface="Arial" panose="020B0604020202020204" pitchFamily="34" charset="0"/>
            </a:endParaRPr>
          </a:p>
          <a:p>
            <a:pPr marL="342900" indent="-342900" algn="ctr">
              <a:buFont typeface="+mj-lt"/>
              <a:buAutoNum type="arabicPeriod"/>
            </a:pPr>
            <a:r>
              <a:rPr lang="ru-RU" b="0" i="0" dirty="0" smtClean="0">
                <a:solidFill>
                  <a:srgbClr val="252525"/>
                </a:solidFill>
                <a:effectLst/>
                <a:latin typeface="Arial" panose="020B0604020202020204" pitchFamily="34" charset="0"/>
              </a:rPr>
              <a:t>Существует возможность при достаточной международной мобильности факторов производства замены экспорта товаров перемещением самих факторов между странами.</a:t>
            </a:r>
            <a:endParaRPr lang="ru-RU" b="0" i="0" dirty="0">
              <a:solidFill>
                <a:srgbClr val="252525"/>
              </a:solidFill>
              <a:effectLst/>
              <a:latin typeface="Arial" panose="020B0604020202020204" pitchFamily="34" charset="0"/>
            </a:endParaRPr>
          </a:p>
        </p:txBody>
      </p:sp>
    </p:spTree>
    <p:extLst>
      <p:ext uri="{BB962C8B-B14F-4D97-AF65-F5344CB8AC3E}">
        <p14:creationId xmlns:p14="http://schemas.microsoft.com/office/powerpoint/2010/main" xmlns="" val="731778786"/>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1" y="243265"/>
            <a:ext cx="6767738" cy="511629"/>
          </a:xfrm>
        </p:spPr>
        <p:txBody>
          <a:bodyPr>
            <a:noAutofit/>
          </a:bodyPr>
          <a:lstStyle/>
          <a:p>
            <a:r>
              <a:rPr lang="ru-RU" sz="2400" b="1" i="1" dirty="0" smtClean="0"/>
              <a:t>5.Парадокс </a:t>
            </a:r>
            <a:r>
              <a:rPr lang="ru-RU" sz="2400" b="1" i="1" dirty="0"/>
              <a:t>Леонтьева</a:t>
            </a:r>
            <a:r>
              <a:rPr lang="ru-RU" sz="2400" i="1" dirty="0"/>
              <a:t/>
            </a:r>
            <a:br>
              <a:rPr lang="ru-RU" sz="2400" i="1" dirty="0"/>
            </a:br>
            <a:endParaRPr lang="ru-RU" sz="2400" i="1" dirty="0"/>
          </a:p>
        </p:txBody>
      </p:sp>
      <p:sp>
        <p:nvSpPr>
          <p:cNvPr id="5" name="Прямоугольник 4"/>
          <p:cNvSpPr/>
          <p:nvPr/>
        </p:nvSpPr>
        <p:spPr>
          <a:xfrm>
            <a:off x="1782080" y="666308"/>
            <a:ext cx="8102147"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b="0" i="0" dirty="0" smtClean="0">
                <a:solidFill>
                  <a:srgbClr val="252525"/>
                </a:solidFill>
                <a:effectLst/>
                <a:latin typeface="Arial" panose="020B0604020202020204" pitchFamily="34" charset="0"/>
              </a:rPr>
              <a:t>Суть парадокса состояла в том, что доля капиталоёмких товаров в экспорте будет расти, а трудоёмких сокращаться.</a:t>
            </a:r>
            <a:endParaRPr lang="ru-RU" dirty="0"/>
          </a:p>
        </p:txBody>
      </p:sp>
      <p:sp>
        <p:nvSpPr>
          <p:cNvPr id="6" name="Прямоугольник 5"/>
          <p:cNvSpPr/>
          <p:nvPr/>
        </p:nvSpPr>
        <p:spPr>
          <a:xfrm>
            <a:off x="3048053" y="1496820"/>
            <a:ext cx="3297441" cy="369332"/>
          </a:xfrm>
          <a:prstGeom prst="rect">
            <a:avLst/>
          </a:prstGeom>
        </p:spPr>
        <p:txBody>
          <a:bodyPr wrap="none">
            <a:spAutoFit/>
          </a:bodyPr>
          <a:lstStyle/>
          <a:p>
            <a:r>
              <a:rPr lang="ru-RU" b="1" i="1" dirty="0" smtClean="0">
                <a:solidFill>
                  <a:srgbClr val="000000"/>
                </a:solidFill>
                <a:effectLst/>
                <a:latin typeface="Arial" panose="020B0604020202020204" pitchFamily="34" charset="0"/>
              </a:rPr>
              <a:t>6.Жизненный цикл товара</a:t>
            </a:r>
            <a:endParaRPr lang="ru-RU" b="1" i="1" dirty="0">
              <a:solidFill>
                <a:srgbClr val="000000"/>
              </a:solidFill>
              <a:effectLst/>
              <a:latin typeface="Arial" panose="020B0604020202020204" pitchFamily="34" charset="0"/>
            </a:endParaRPr>
          </a:p>
        </p:txBody>
      </p:sp>
      <p:sp>
        <p:nvSpPr>
          <p:cNvPr id="7" name="Прямоугольник 6"/>
          <p:cNvSpPr/>
          <p:nvPr/>
        </p:nvSpPr>
        <p:spPr>
          <a:xfrm>
            <a:off x="2415752" y="1977952"/>
            <a:ext cx="9221077" cy="4524315"/>
          </a:xfrm>
          <a:prstGeom prst="rect">
            <a:avLst/>
          </a:prstGeom>
        </p:spPr>
        <p:txBody>
          <a:bodyPr wrap="square">
            <a:spAutoFit/>
          </a:bodyPr>
          <a:lstStyle/>
          <a:p>
            <a:r>
              <a:rPr lang="ru-RU" b="0" i="0" dirty="0" smtClean="0">
                <a:solidFill>
                  <a:srgbClr val="252525"/>
                </a:solidFill>
                <a:effectLst/>
                <a:latin typeface="Arial" panose="020B0604020202020204" pitchFamily="34" charset="0"/>
              </a:rPr>
              <a:t>Некоторые виды продукции проходят цикл, состоящий из пяти этапов:</a:t>
            </a:r>
          </a:p>
          <a:p>
            <a:endParaRPr lang="ru-RU" b="0" i="0" dirty="0" smtClean="0">
              <a:solidFill>
                <a:srgbClr val="252525"/>
              </a:solidFill>
              <a:effectLst/>
              <a:latin typeface="Arial" panose="020B0604020202020204" pitchFamily="34" charset="0"/>
            </a:endParaRPr>
          </a:p>
          <a:p>
            <a:pPr marL="342900" indent="-342900">
              <a:buFont typeface="+mj-lt"/>
              <a:buAutoNum type="arabicPeriod"/>
            </a:pPr>
            <a:r>
              <a:rPr lang="ru-RU" b="0" i="1" dirty="0" smtClean="0">
                <a:solidFill>
                  <a:srgbClr val="252525"/>
                </a:solidFill>
                <a:effectLst/>
                <a:latin typeface="Arial" panose="020B0604020202020204" pitchFamily="34" charset="0"/>
              </a:rPr>
              <a:t>Разработка товара</a:t>
            </a:r>
            <a:r>
              <a:rPr lang="ru-RU" b="0" i="0" dirty="0" smtClean="0">
                <a:solidFill>
                  <a:srgbClr val="252525"/>
                </a:solidFill>
                <a:effectLst/>
                <a:latin typeface="Arial" panose="020B0604020202020204" pitchFamily="34" charset="0"/>
              </a:rPr>
              <a:t>. Компания находит и воплощает в жизнь новую идею товара . В это время объём продаж равен нулю, затраты растут.</a:t>
            </a:r>
          </a:p>
          <a:p>
            <a:pPr marL="342900" indent="-342900">
              <a:buFont typeface="+mj-lt"/>
              <a:buAutoNum type="arabicPeriod"/>
            </a:pPr>
            <a:endParaRPr lang="ru-RU" b="0" i="0" dirty="0" smtClean="0">
              <a:solidFill>
                <a:srgbClr val="252525"/>
              </a:solidFill>
              <a:effectLst/>
              <a:latin typeface="Arial" panose="020B0604020202020204" pitchFamily="34" charset="0"/>
            </a:endParaRPr>
          </a:p>
          <a:p>
            <a:pPr marL="342900" indent="-342900">
              <a:buFont typeface="+mj-lt"/>
              <a:buAutoNum type="arabicPeriod"/>
            </a:pPr>
            <a:r>
              <a:rPr lang="ru-RU" b="0" i="1" dirty="0" smtClean="0">
                <a:solidFill>
                  <a:srgbClr val="252525"/>
                </a:solidFill>
                <a:effectLst/>
                <a:latin typeface="Arial" panose="020B0604020202020204" pitchFamily="34" charset="0"/>
              </a:rPr>
              <a:t>Выведение товара на рынок. </a:t>
            </a:r>
            <a:r>
              <a:rPr lang="ru-RU" b="0" i="0" dirty="0" smtClean="0">
                <a:solidFill>
                  <a:srgbClr val="252525"/>
                </a:solidFill>
                <a:effectLst/>
                <a:latin typeface="Arial" panose="020B0604020202020204" pitchFamily="34" charset="0"/>
              </a:rPr>
              <a:t>Прибыль отсутствует из-за высоких расходов на маркетинговые мероприятия, медленно растет объём продаж</a:t>
            </a:r>
          </a:p>
          <a:p>
            <a:pPr marL="342900" indent="-342900">
              <a:buFont typeface="+mj-lt"/>
              <a:buAutoNum type="arabicPeriod"/>
            </a:pPr>
            <a:endParaRPr lang="ru-RU" b="0" i="0" dirty="0" smtClean="0">
              <a:solidFill>
                <a:srgbClr val="252525"/>
              </a:solidFill>
              <a:effectLst/>
              <a:latin typeface="Arial" panose="020B0604020202020204" pitchFamily="34" charset="0"/>
            </a:endParaRPr>
          </a:p>
          <a:p>
            <a:pPr marL="342900" indent="-342900">
              <a:buFont typeface="+mj-lt"/>
              <a:buAutoNum type="arabicPeriod"/>
            </a:pPr>
            <a:r>
              <a:rPr lang="ru-RU" b="0" i="1" dirty="0" smtClean="0">
                <a:solidFill>
                  <a:srgbClr val="252525"/>
                </a:solidFill>
                <a:effectLst/>
                <a:latin typeface="Arial" panose="020B0604020202020204" pitchFamily="34" charset="0"/>
              </a:rPr>
              <a:t>Быстрое завоевание рынка, увеличение прибыли</a:t>
            </a:r>
          </a:p>
          <a:p>
            <a:pPr marL="342900" indent="-342900">
              <a:buFont typeface="+mj-lt"/>
              <a:buAutoNum type="arabicPeriod"/>
            </a:pPr>
            <a:endParaRPr lang="ru-RU" b="0" i="1" dirty="0" smtClean="0">
              <a:solidFill>
                <a:srgbClr val="252525"/>
              </a:solidFill>
              <a:effectLst/>
              <a:latin typeface="Arial" panose="020B0604020202020204" pitchFamily="34" charset="0"/>
            </a:endParaRPr>
          </a:p>
          <a:p>
            <a:pPr marL="342900" indent="-342900">
              <a:buFont typeface="+mj-lt"/>
              <a:buAutoNum type="arabicPeriod"/>
            </a:pPr>
            <a:r>
              <a:rPr lang="ru-RU" b="0" i="1" dirty="0" smtClean="0">
                <a:solidFill>
                  <a:srgbClr val="252525"/>
                </a:solidFill>
                <a:effectLst/>
                <a:latin typeface="Arial" panose="020B0604020202020204" pitchFamily="34" charset="0"/>
              </a:rPr>
              <a:t>Зрелость.</a:t>
            </a:r>
            <a:r>
              <a:rPr lang="ru-RU" b="0" i="0" dirty="0" smtClean="0">
                <a:solidFill>
                  <a:srgbClr val="252525"/>
                </a:solidFill>
                <a:effectLst/>
                <a:latin typeface="Arial" panose="020B0604020202020204" pitchFamily="34" charset="0"/>
              </a:rPr>
              <a:t> Рост объёма продаж замедляется, так как основная масса потребителей уже привлечена. Уровень прибыли остается неизменным или снижается из-за увеличения расходов на маркетинговые мероприятия по защите товара от конкуренции</a:t>
            </a:r>
          </a:p>
          <a:p>
            <a:pPr marL="342900" indent="-342900">
              <a:buFont typeface="+mj-lt"/>
              <a:buAutoNum type="arabicPeriod"/>
            </a:pPr>
            <a:endParaRPr lang="ru-RU" b="0" i="0" dirty="0" smtClean="0">
              <a:solidFill>
                <a:srgbClr val="252525"/>
              </a:solidFill>
              <a:effectLst/>
              <a:latin typeface="Arial" panose="020B0604020202020204" pitchFamily="34" charset="0"/>
            </a:endParaRPr>
          </a:p>
          <a:p>
            <a:pPr marL="342900" indent="-342900">
              <a:buFont typeface="+mj-lt"/>
              <a:buAutoNum type="arabicPeriod"/>
            </a:pPr>
            <a:r>
              <a:rPr lang="ru-RU" i="1" dirty="0">
                <a:solidFill>
                  <a:srgbClr val="252525"/>
                </a:solidFill>
                <a:latin typeface="Arial" panose="020B0604020202020204" pitchFamily="34" charset="0"/>
              </a:rPr>
              <a:t>У</a:t>
            </a:r>
            <a:r>
              <a:rPr lang="ru-RU" b="0" i="1" dirty="0" smtClean="0">
                <a:solidFill>
                  <a:srgbClr val="252525"/>
                </a:solidFill>
                <a:effectLst/>
                <a:latin typeface="Arial" panose="020B0604020202020204" pitchFamily="34" charset="0"/>
              </a:rPr>
              <a:t>падок</a:t>
            </a:r>
            <a:r>
              <a:rPr lang="ru-RU" b="0" i="0" dirty="0" smtClean="0">
                <a:solidFill>
                  <a:srgbClr val="252525"/>
                </a:solidFill>
                <a:effectLst/>
                <a:latin typeface="Arial" panose="020B0604020202020204" pitchFamily="34" charset="0"/>
              </a:rPr>
              <a:t>. Спад объёма продаж и сокращение прибыли.</a:t>
            </a:r>
            <a:endParaRPr lang="ru-RU" b="0" i="0" dirty="0">
              <a:solidFill>
                <a:srgbClr val="252525"/>
              </a:solidFill>
              <a:effectLst/>
              <a:latin typeface="Arial" panose="020B0604020202020204" pitchFamily="34" charset="0"/>
            </a:endParaRPr>
          </a:p>
        </p:txBody>
      </p:sp>
    </p:spTree>
    <p:extLst>
      <p:ext uri="{BB962C8B-B14F-4D97-AF65-F5344CB8AC3E}">
        <p14:creationId xmlns:p14="http://schemas.microsoft.com/office/powerpoint/2010/main" xmlns="" val="2559679675"/>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92267" y="207220"/>
            <a:ext cx="4314076" cy="400110"/>
          </a:xfrm>
          <a:prstGeom prst="rect">
            <a:avLst/>
          </a:prstGeom>
        </p:spPr>
        <p:txBody>
          <a:bodyPr wrap="square">
            <a:spAutoFit/>
          </a:bodyPr>
          <a:lstStyle/>
          <a:p>
            <a:r>
              <a:rPr lang="ru-RU" sz="2000" b="1" i="1" dirty="0" smtClean="0">
                <a:solidFill>
                  <a:srgbClr val="000000"/>
                </a:solidFill>
                <a:effectLst/>
                <a:latin typeface="Arial" panose="020B0604020202020204" pitchFamily="34" charset="0"/>
              </a:rPr>
              <a:t>7.Теория Майкла Портера.</a:t>
            </a:r>
            <a:endParaRPr lang="ru-RU" sz="2000" b="1" i="1" dirty="0">
              <a:solidFill>
                <a:srgbClr val="000000"/>
              </a:solidFill>
              <a:effectLst/>
              <a:latin typeface="Arial" panose="020B0604020202020204" pitchFamily="34" charset="0"/>
            </a:endParaRPr>
          </a:p>
        </p:txBody>
      </p:sp>
      <p:sp>
        <p:nvSpPr>
          <p:cNvPr id="5" name="Прямоугольник 4"/>
          <p:cNvSpPr/>
          <p:nvPr/>
        </p:nvSpPr>
        <p:spPr>
          <a:xfrm>
            <a:off x="1542437" y="979944"/>
            <a:ext cx="10214134"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b="0" i="0" dirty="0" smtClean="0">
                <a:solidFill>
                  <a:srgbClr val="252525"/>
                </a:solidFill>
                <a:effectLst/>
                <a:latin typeface="Arial" panose="020B0604020202020204" pitchFamily="34" charset="0"/>
              </a:rPr>
              <a:t>Данная теория вводит понятие </a:t>
            </a:r>
            <a:r>
              <a:rPr lang="ru-RU" b="0" i="0" u="none" strike="noStrike" dirty="0" smtClean="0">
                <a:effectLst/>
                <a:latin typeface="Arial" panose="020B0604020202020204" pitchFamily="34" charset="0"/>
              </a:rPr>
              <a:t>конкурентоспособности</a:t>
            </a:r>
            <a:r>
              <a:rPr lang="ru-RU" b="0" i="0" dirty="0" smtClean="0">
                <a:solidFill>
                  <a:srgbClr val="252525"/>
                </a:solidFill>
                <a:effectLst/>
                <a:latin typeface="Arial" panose="020B0604020202020204" pitchFamily="34" charset="0"/>
              </a:rPr>
              <a:t> страны. Именно </a:t>
            </a:r>
            <a:r>
              <a:rPr lang="ru-RU" b="0" i="0" u="none" strike="noStrike" dirty="0" smtClean="0">
                <a:effectLst/>
                <a:latin typeface="Arial" panose="020B0604020202020204" pitchFamily="34" charset="0"/>
              </a:rPr>
              <a:t>национальная конкурентоспособность</a:t>
            </a:r>
            <a:r>
              <a:rPr lang="ru-RU" b="0" i="0" dirty="0" smtClean="0">
                <a:solidFill>
                  <a:srgbClr val="252525"/>
                </a:solidFill>
                <a:effectLst/>
                <a:latin typeface="Arial" panose="020B0604020202020204" pitchFamily="34" charset="0"/>
              </a:rPr>
              <a:t>, с точки зрения </a:t>
            </a:r>
            <a:r>
              <a:rPr lang="ru-RU" b="0" i="0" u="none" strike="noStrike" dirty="0" smtClean="0">
                <a:effectLst/>
                <a:latin typeface="Arial" panose="020B0604020202020204" pitchFamily="34" charset="0"/>
              </a:rPr>
              <a:t>Портера</a:t>
            </a:r>
            <a:r>
              <a:rPr lang="ru-RU" b="0" i="0" dirty="0" smtClean="0">
                <a:solidFill>
                  <a:srgbClr val="252525"/>
                </a:solidFill>
                <a:effectLst/>
                <a:latin typeface="Arial" panose="020B0604020202020204" pitchFamily="34" charset="0"/>
              </a:rPr>
              <a:t>, определяет успех или неуспех в конкретных отраслях производства и то место, которое страна занимает в системе мирового хозяйства. Национальная конкурентоспособность определяется способностью промышленности. В основе объяснения конкурентного преимущества страны лежит роль страны базирования в стимулировании обновления и совершенствования (то есть в стимулировании производства инноваций). </a:t>
            </a:r>
            <a:endParaRPr lang="ru-RU" b="0" i="0" dirty="0">
              <a:solidFill>
                <a:srgbClr val="252525"/>
              </a:solidFill>
              <a:effectLst/>
              <a:latin typeface="Arial" panose="020B0604020202020204" pitchFamily="34" charset="0"/>
            </a:endParaRPr>
          </a:p>
        </p:txBody>
      </p:sp>
      <p:sp>
        <p:nvSpPr>
          <p:cNvPr id="6" name="Прямоугольник 5"/>
          <p:cNvSpPr/>
          <p:nvPr/>
        </p:nvSpPr>
        <p:spPr>
          <a:xfrm>
            <a:off x="2131932" y="3276300"/>
            <a:ext cx="7318533" cy="2862322"/>
          </a:xfrm>
          <a:prstGeom prst="rect">
            <a:avLst/>
          </a:prstGeom>
        </p:spPr>
        <p:txBody>
          <a:bodyPr wrap="square">
            <a:spAutoFit/>
          </a:bodyPr>
          <a:lstStyle/>
          <a:p>
            <a:pPr algn="ctr"/>
            <a:r>
              <a:rPr lang="ru-RU" sz="2000" b="0" i="0" u="sng" dirty="0" smtClean="0">
                <a:solidFill>
                  <a:srgbClr val="252525"/>
                </a:solidFill>
                <a:effectLst/>
                <a:latin typeface="Arial" panose="020B0604020202020204" pitchFamily="34" charset="0"/>
              </a:rPr>
              <a:t>Государственные меры для поддержания конкурентоспособности:</a:t>
            </a:r>
          </a:p>
          <a:p>
            <a:pPr algn="ctr"/>
            <a:endParaRPr lang="ru-RU" sz="2000" b="0" i="0" dirty="0" smtClean="0">
              <a:solidFill>
                <a:srgbClr val="252525"/>
              </a:solidFill>
              <a:effectLst/>
              <a:latin typeface="Arial" panose="020B0604020202020204" pitchFamily="34" charset="0"/>
            </a:endParaRPr>
          </a:p>
          <a:p>
            <a:pPr algn="ctr">
              <a:buFont typeface="Arial" panose="020B0604020202020204" pitchFamily="34" charset="0"/>
              <a:buChar char="•"/>
            </a:pPr>
            <a:r>
              <a:rPr lang="ru-RU" sz="2000" b="0" i="0" dirty="0" smtClean="0">
                <a:solidFill>
                  <a:srgbClr val="252525"/>
                </a:solidFill>
                <a:effectLst/>
                <a:latin typeface="Arial" panose="020B0604020202020204" pitchFamily="34" charset="0"/>
              </a:rPr>
              <a:t>воздействие правительства на факторные условия;</a:t>
            </a:r>
          </a:p>
          <a:p>
            <a:pPr algn="ctr">
              <a:buFont typeface="Arial" panose="020B0604020202020204" pitchFamily="34" charset="0"/>
              <a:buChar char="•"/>
            </a:pPr>
            <a:r>
              <a:rPr lang="ru-RU" sz="2000" b="0" i="0" dirty="0" smtClean="0">
                <a:solidFill>
                  <a:srgbClr val="252525"/>
                </a:solidFill>
                <a:effectLst/>
                <a:latin typeface="Arial" panose="020B0604020202020204" pitchFamily="34" charset="0"/>
              </a:rPr>
              <a:t>воздействие правительства на условия спроса;</a:t>
            </a:r>
          </a:p>
          <a:p>
            <a:pPr algn="ctr">
              <a:buFont typeface="Arial" panose="020B0604020202020204" pitchFamily="34" charset="0"/>
              <a:buChar char="•"/>
            </a:pPr>
            <a:r>
              <a:rPr lang="ru-RU" sz="2000" b="0" i="0" dirty="0" smtClean="0">
                <a:solidFill>
                  <a:srgbClr val="252525"/>
                </a:solidFill>
                <a:effectLst/>
                <a:latin typeface="Arial" panose="020B0604020202020204" pitchFamily="34" charset="0"/>
              </a:rPr>
              <a:t>воздействие правительства на родственные и поддерживающие отрасли;</a:t>
            </a:r>
          </a:p>
          <a:p>
            <a:pPr algn="ctr">
              <a:buFont typeface="Arial" panose="020B0604020202020204" pitchFamily="34" charset="0"/>
              <a:buChar char="•"/>
            </a:pPr>
            <a:r>
              <a:rPr lang="ru-RU" sz="2000" b="0" i="0" dirty="0" smtClean="0">
                <a:solidFill>
                  <a:srgbClr val="252525"/>
                </a:solidFill>
                <a:effectLst/>
                <a:latin typeface="Arial" panose="020B0604020202020204" pitchFamily="34" charset="0"/>
              </a:rPr>
              <a:t>воздействие правительства на стратегию, структуру и соперничество фирм.</a:t>
            </a:r>
            <a:endParaRPr lang="ru-RU" sz="2000" b="0" i="0" dirty="0">
              <a:solidFill>
                <a:srgbClr val="252525"/>
              </a:solidFill>
              <a:effectLst/>
              <a:latin typeface="Arial" panose="020B0604020202020204" pitchFamily="34" charset="0"/>
            </a:endParaRPr>
          </a:p>
        </p:txBody>
      </p:sp>
      <p:pic>
        <p:nvPicPr>
          <p:cNvPr id="7" name="Рисунок 6"/>
          <p:cNvPicPr>
            <a:picLocks noChangeAspect="1"/>
          </p:cNvPicPr>
          <p:nvPr/>
        </p:nvPicPr>
        <p:blipFill rotWithShape="1">
          <a:blip r:embed="rId2">
            <a:extLst>
              <a:ext uri="{28A0092B-C50C-407E-A947-70E740481C1C}">
                <a14:useLocalDpi xmlns:a14="http://schemas.microsoft.com/office/drawing/2010/main" xmlns="" val="0"/>
              </a:ext>
            </a:extLst>
          </a:blip>
          <a:srcRect l="1981" t="653" r="1183" b="1530"/>
          <a:stretch/>
        </p:blipFill>
        <p:spPr>
          <a:xfrm>
            <a:off x="9450465" y="3438285"/>
            <a:ext cx="2526993" cy="25383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xmlns="" val="710209879"/>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с одним скругленным углом 5"/>
          <p:cNvSpPr/>
          <p:nvPr/>
        </p:nvSpPr>
        <p:spPr>
          <a:xfrm>
            <a:off x="1654629" y="838200"/>
            <a:ext cx="10537370" cy="5508171"/>
          </a:xfrm>
          <a:prstGeom prst="round1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effectLst>
                <a:outerShdw blurRad="38100" dist="38100" dir="2700000" algn="tl">
                  <a:srgbClr val="000000">
                    <a:alpha val="43137"/>
                  </a:srgbClr>
                </a:outerShdw>
              </a:effectLst>
            </a:endParaRPr>
          </a:p>
        </p:txBody>
      </p:sp>
      <p:sp>
        <p:nvSpPr>
          <p:cNvPr id="4" name="Прямоугольник 3"/>
          <p:cNvSpPr/>
          <p:nvPr/>
        </p:nvSpPr>
        <p:spPr>
          <a:xfrm>
            <a:off x="3716144" y="131021"/>
            <a:ext cx="3339056" cy="400110"/>
          </a:xfrm>
          <a:prstGeom prst="rect">
            <a:avLst/>
          </a:prstGeom>
        </p:spPr>
        <p:txBody>
          <a:bodyPr wrap="none">
            <a:spAutoFit/>
          </a:bodyPr>
          <a:lstStyle/>
          <a:p>
            <a:r>
              <a:rPr lang="ru-RU" sz="2000" b="1" i="1" dirty="0" smtClean="0">
                <a:solidFill>
                  <a:srgbClr val="000000"/>
                </a:solidFill>
                <a:effectLst/>
                <a:latin typeface="Arial" panose="020B0604020202020204" pitchFamily="34" charset="0"/>
              </a:rPr>
              <a:t>8.Теорема </a:t>
            </a:r>
            <a:r>
              <a:rPr lang="ru-RU" sz="2000" b="1" i="1" dirty="0" err="1" smtClean="0">
                <a:solidFill>
                  <a:srgbClr val="000000"/>
                </a:solidFill>
                <a:effectLst/>
                <a:latin typeface="Arial" panose="020B0604020202020204" pitchFamily="34" charset="0"/>
              </a:rPr>
              <a:t>Рыбчинского</a:t>
            </a:r>
            <a:r>
              <a:rPr lang="ru-RU" sz="2000" b="1" i="1" dirty="0" smtClean="0">
                <a:solidFill>
                  <a:srgbClr val="000000"/>
                </a:solidFill>
                <a:effectLst/>
                <a:latin typeface="Arial" panose="020B0604020202020204" pitchFamily="34" charset="0"/>
              </a:rPr>
              <a:t>.</a:t>
            </a:r>
            <a:endParaRPr lang="ru-RU" sz="2000" b="1" i="1" dirty="0">
              <a:solidFill>
                <a:srgbClr val="000000"/>
              </a:solidFill>
              <a:effectLst/>
              <a:latin typeface="Arial" panose="020B0604020202020204" pitchFamily="34" charset="0"/>
            </a:endParaRPr>
          </a:p>
        </p:txBody>
      </p:sp>
      <p:sp>
        <p:nvSpPr>
          <p:cNvPr id="5" name="Прямоугольник 4"/>
          <p:cNvSpPr/>
          <p:nvPr/>
        </p:nvSpPr>
        <p:spPr>
          <a:xfrm>
            <a:off x="1571126" y="838200"/>
            <a:ext cx="10620874" cy="563231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ru-RU" sz="2400" dirty="0" smtClean="0">
                <a:solidFill>
                  <a:srgbClr val="252525"/>
                </a:solidFill>
              </a:rPr>
              <a:t>Теорема заключается в утверждении, что, если величина одного из двух факторов производства растет, то для поддержания постоянства цен на товары и факторы необходимо увеличить производство той продукции, в которой интенсивно используется этот возросший фактор, и снизить производство остальной продукции, интенсивно использующей фиксированный фактор. Для того чтобы цены на товары оставались постоянными, неизменными должны быть цены на </a:t>
            </a:r>
            <a:r>
              <a:rPr lang="ru-RU" sz="2400" u="none" strike="noStrike" dirty="0" smtClean="0"/>
              <a:t>факторы производства</a:t>
            </a:r>
            <a:r>
              <a:rPr lang="ru-RU" sz="2400" dirty="0" smtClean="0">
                <a:solidFill>
                  <a:srgbClr val="252525"/>
                </a:solidFill>
              </a:rPr>
              <a:t>. Цены на факторы производства могут оставаться постоянными только в том случае, когда отношение факторов, используемых в двух отраслях, остается постоянным. В случае роста одного фактора такое может иметь место только при увеличении производства в той отрасли, в которой интенсивно применяется этот фактор, и сокращении производства в другой отрасли, что приведет к высвобождению фиксированного фактора, который станет доступен для использования вместе с растущим фактором в расширяющейся отрасли.</a:t>
            </a:r>
            <a:endParaRPr lang="ru-RU" sz="2400" dirty="0"/>
          </a:p>
        </p:txBody>
      </p:sp>
    </p:spTree>
    <p:extLst>
      <p:ext uri="{BB962C8B-B14F-4D97-AF65-F5344CB8AC3E}">
        <p14:creationId xmlns:p14="http://schemas.microsoft.com/office/powerpoint/2010/main" xmlns="" val="3589683371"/>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956024" y="392276"/>
            <a:ext cx="4797724" cy="400110"/>
          </a:xfrm>
          <a:prstGeom prst="rect">
            <a:avLst/>
          </a:prstGeom>
        </p:spPr>
        <p:txBody>
          <a:bodyPr wrap="none">
            <a:spAutoFit/>
          </a:bodyPr>
          <a:lstStyle/>
          <a:p>
            <a:r>
              <a:rPr lang="ru-RU" sz="2000" b="1" i="1" dirty="0" smtClean="0">
                <a:solidFill>
                  <a:srgbClr val="000000"/>
                </a:solidFill>
                <a:effectLst/>
                <a:latin typeface="Arial" panose="020B0604020202020204" pitchFamily="34" charset="0"/>
              </a:rPr>
              <a:t>9.Теория </a:t>
            </a:r>
            <a:r>
              <a:rPr lang="ru-RU" sz="2000" b="1" i="1" dirty="0" err="1" smtClean="0">
                <a:solidFill>
                  <a:srgbClr val="000000"/>
                </a:solidFill>
                <a:effectLst/>
                <a:latin typeface="Arial" panose="020B0604020202020204" pitchFamily="34" charset="0"/>
              </a:rPr>
              <a:t>Самуэльсона</a:t>
            </a:r>
            <a:r>
              <a:rPr lang="ru-RU" sz="2000" b="1" i="1" dirty="0" smtClean="0">
                <a:solidFill>
                  <a:srgbClr val="000000"/>
                </a:solidFill>
                <a:effectLst/>
                <a:latin typeface="Arial" panose="020B0604020202020204" pitchFamily="34" charset="0"/>
              </a:rPr>
              <a:t> и </a:t>
            </a:r>
            <a:r>
              <a:rPr lang="ru-RU" sz="2000" b="1" i="1" dirty="0" err="1" smtClean="0">
                <a:solidFill>
                  <a:srgbClr val="000000"/>
                </a:solidFill>
                <a:effectLst/>
                <a:latin typeface="Arial" panose="020B0604020202020204" pitchFamily="34" charset="0"/>
              </a:rPr>
              <a:t>Столпера</a:t>
            </a:r>
            <a:r>
              <a:rPr lang="ru-RU" sz="2000" b="1" i="1" dirty="0" smtClean="0">
                <a:solidFill>
                  <a:srgbClr val="000000"/>
                </a:solidFill>
                <a:effectLst/>
                <a:latin typeface="Arial" panose="020B0604020202020204" pitchFamily="34" charset="0"/>
              </a:rPr>
              <a:t>.</a:t>
            </a:r>
            <a:endParaRPr lang="ru-RU" sz="2000" b="1" i="1" dirty="0">
              <a:solidFill>
                <a:srgbClr val="000000"/>
              </a:solidFill>
              <a:effectLst/>
              <a:latin typeface="Arial" panose="020B0604020202020204" pitchFamily="34" charset="0"/>
            </a:endParaRPr>
          </a:p>
        </p:txBody>
      </p:sp>
      <p:sp>
        <p:nvSpPr>
          <p:cNvPr id="5" name="Прямоугольник 4"/>
          <p:cNvSpPr/>
          <p:nvPr/>
        </p:nvSpPr>
        <p:spPr>
          <a:xfrm>
            <a:off x="1665514" y="1257684"/>
            <a:ext cx="9775372" cy="1631216"/>
          </a:xfrm>
          <a:prstGeom prst="rect">
            <a:avLst/>
          </a:prstGeom>
        </p:spPr>
        <p:txBody>
          <a:bodyPr wrap="square">
            <a:spAutoFit/>
          </a:bodyPr>
          <a:lstStyle/>
          <a:p>
            <a:r>
              <a:rPr lang="ru-RU" sz="2000" b="0" i="0" dirty="0" smtClean="0">
                <a:solidFill>
                  <a:srgbClr val="252525"/>
                </a:solidFill>
                <a:effectLst/>
                <a:latin typeface="Arial" panose="020B0604020202020204" pitchFamily="34" charset="0"/>
              </a:rPr>
              <a:t>В середине XX в. (1948 г.) американские экономисты</a:t>
            </a:r>
            <a:r>
              <a:rPr lang="ru-RU" sz="2000" b="0" i="0" dirty="0" smtClean="0">
                <a:effectLst/>
                <a:latin typeface="Arial" panose="020B0604020202020204" pitchFamily="34" charset="0"/>
              </a:rPr>
              <a:t> </a:t>
            </a:r>
            <a:r>
              <a:rPr lang="ru-RU" sz="2000" b="0" i="0" u="none" strike="noStrike" dirty="0" smtClean="0">
                <a:effectLst/>
                <a:latin typeface="Arial" panose="020B0604020202020204" pitchFamily="34" charset="0"/>
              </a:rPr>
              <a:t>П. </a:t>
            </a:r>
            <a:r>
              <a:rPr lang="ru-RU" sz="2000" b="0" i="0" u="none" strike="noStrike" dirty="0" err="1" smtClean="0">
                <a:effectLst/>
                <a:latin typeface="Arial" panose="020B0604020202020204" pitchFamily="34" charset="0"/>
              </a:rPr>
              <a:t>Самуэльсон</a:t>
            </a:r>
            <a:r>
              <a:rPr lang="ru-RU" sz="2000" b="0" i="0" dirty="0" smtClean="0">
                <a:solidFill>
                  <a:srgbClr val="252525"/>
                </a:solidFill>
                <a:effectLst/>
                <a:latin typeface="Arial" panose="020B0604020202020204" pitchFamily="34" charset="0"/>
              </a:rPr>
              <a:t> и </a:t>
            </a:r>
            <a:r>
              <a:rPr lang="ru-RU" sz="2000" b="0" i="0" u="none" strike="noStrike" dirty="0" smtClean="0">
                <a:effectLst/>
                <a:latin typeface="Arial" panose="020B0604020202020204" pitchFamily="34" charset="0"/>
              </a:rPr>
              <a:t>В. </a:t>
            </a:r>
            <a:r>
              <a:rPr lang="ru-RU" sz="2000" b="0" i="0" u="none" strike="noStrike" dirty="0" err="1" smtClean="0">
                <a:effectLst/>
                <a:latin typeface="Arial" panose="020B0604020202020204" pitchFamily="34" charset="0"/>
              </a:rPr>
              <a:t>Столпер</a:t>
            </a:r>
            <a:r>
              <a:rPr lang="ru-RU" sz="2000" b="0" i="0" dirty="0" smtClean="0">
                <a:solidFill>
                  <a:srgbClr val="252525"/>
                </a:solidFill>
                <a:effectLst/>
                <a:latin typeface="Arial" panose="020B0604020202020204" pitchFamily="34" charset="0"/>
              </a:rPr>
              <a:t> усовершенствовали теорию </a:t>
            </a:r>
            <a:r>
              <a:rPr lang="ru-RU" sz="2000" b="0" i="0" dirty="0" err="1" smtClean="0">
                <a:solidFill>
                  <a:srgbClr val="252525"/>
                </a:solidFill>
                <a:effectLst/>
                <a:latin typeface="Arial" panose="020B0604020202020204" pitchFamily="34" charset="0"/>
              </a:rPr>
              <a:t>Хекшера</a:t>
            </a:r>
            <a:r>
              <a:rPr lang="ru-RU" sz="2000" b="0" i="0" dirty="0" smtClean="0">
                <a:solidFill>
                  <a:srgbClr val="252525"/>
                </a:solidFill>
                <a:effectLst/>
                <a:latin typeface="Arial" panose="020B0604020202020204" pitchFamily="34" charset="0"/>
              </a:rPr>
              <a:t> — Олина, представив, что в случае однородности факторов производства, идентичности техники, совершенной конкуренции и полной мобильности товаров международный обмен выравнивает цену факторов производства между странами. </a:t>
            </a:r>
            <a:endParaRPr lang="ru-RU" sz="2000" dirty="0"/>
          </a:p>
        </p:txBody>
      </p:sp>
      <p:pic>
        <p:nvPicPr>
          <p:cNvPr id="7" name="Рисунок 6"/>
          <p:cNvPicPr>
            <a:picLocks noChangeAspect="1"/>
          </p:cNvPicPr>
          <p:nvPr/>
        </p:nvPicPr>
        <p:blipFill rotWithShape="1">
          <a:blip r:embed="rId2">
            <a:extLst>
              <a:ext uri="{28A0092B-C50C-407E-A947-70E740481C1C}">
                <a14:useLocalDpi xmlns:a14="http://schemas.microsoft.com/office/drawing/2010/main" xmlns="" val="0"/>
              </a:ext>
            </a:extLst>
          </a:blip>
          <a:srcRect l="7524" t="1714" r="8285"/>
          <a:stretch/>
        </p:blipFill>
        <p:spPr>
          <a:xfrm>
            <a:off x="6718212" y="3572553"/>
            <a:ext cx="4811486" cy="3079977"/>
          </a:xfrm>
          <a:prstGeom prst="rect">
            <a:avLst/>
          </a:prstGeom>
        </p:spPr>
      </p:pic>
      <p:sp>
        <p:nvSpPr>
          <p:cNvPr id="8" name="Прямоугольник 7"/>
          <p:cNvSpPr/>
          <p:nvPr/>
        </p:nvSpPr>
        <p:spPr>
          <a:xfrm>
            <a:off x="1317171" y="3572553"/>
            <a:ext cx="5007429" cy="2246769"/>
          </a:xfrm>
          <a:prstGeom prst="rect">
            <a:avLst/>
          </a:prstGeom>
        </p:spPr>
        <p:txBody>
          <a:bodyPr wrap="square">
            <a:spAutoFit/>
          </a:bodyPr>
          <a:lstStyle/>
          <a:p>
            <a:pPr algn="ctr"/>
            <a:r>
              <a:rPr lang="ru-RU" sz="2000" b="0" i="0" dirty="0" smtClean="0">
                <a:solidFill>
                  <a:srgbClr val="252525"/>
                </a:solidFill>
                <a:effectLst/>
                <a:latin typeface="Arial" panose="020B0604020202020204" pitchFamily="34" charset="0"/>
              </a:rPr>
              <a:t>Авторы основывают свою концепцию на модели </a:t>
            </a:r>
            <a:r>
              <a:rPr lang="ru-RU" sz="2000" b="0" i="0" dirty="0" err="1" smtClean="0">
                <a:solidFill>
                  <a:srgbClr val="252525"/>
                </a:solidFill>
                <a:effectLst/>
                <a:latin typeface="Arial" panose="020B0604020202020204" pitchFamily="34" charset="0"/>
              </a:rPr>
              <a:t>Рикардо</a:t>
            </a:r>
            <a:r>
              <a:rPr lang="ru-RU" sz="2000" b="0" i="0" dirty="0" smtClean="0">
                <a:solidFill>
                  <a:srgbClr val="252525"/>
                </a:solidFill>
                <a:effectLst/>
                <a:latin typeface="Arial" panose="020B0604020202020204" pitchFamily="34" charset="0"/>
              </a:rPr>
              <a:t> с дополнениями </a:t>
            </a:r>
            <a:r>
              <a:rPr lang="ru-RU" sz="2000" b="0" i="0" dirty="0" err="1" smtClean="0">
                <a:solidFill>
                  <a:srgbClr val="252525"/>
                </a:solidFill>
                <a:effectLst/>
                <a:latin typeface="Arial" panose="020B0604020202020204" pitchFamily="34" charset="0"/>
              </a:rPr>
              <a:t>Хекшера</a:t>
            </a:r>
            <a:r>
              <a:rPr lang="ru-RU" sz="2000" b="0" i="0" dirty="0" smtClean="0">
                <a:solidFill>
                  <a:srgbClr val="252525"/>
                </a:solidFill>
                <a:effectLst/>
                <a:latin typeface="Arial" panose="020B0604020202020204" pitchFamily="34" charset="0"/>
              </a:rPr>
              <a:t> и Олина и рассматривают торговлю не просто как взаимовыгодный обмен, но и как средство, позволяющее сократить разрыв в уровне развития между странами.</a:t>
            </a:r>
            <a:endParaRPr lang="ru-RU" sz="2000" dirty="0"/>
          </a:p>
        </p:txBody>
      </p:sp>
    </p:spTree>
    <p:extLst>
      <p:ext uri="{BB962C8B-B14F-4D97-AF65-F5344CB8AC3E}">
        <p14:creationId xmlns:p14="http://schemas.microsoft.com/office/powerpoint/2010/main" xmlns="" val="235898421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5460" y="-172156"/>
            <a:ext cx="10018713" cy="1752599"/>
          </a:xfrm>
        </p:spPr>
        <p:txBody>
          <a:bodyPr>
            <a:normAutofit/>
          </a:bodyPr>
          <a:lstStyle/>
          <a:p>
            <a:r>
              <a:rPr lang="ru-RU" sz="2800" b="1" dirty="0" smtClean="0">
                <a:solidFill>
                  <a:schemeClr val="accent1">
                    <a:lumMod val="75000"/>
                  </a:schemeClr>
                </a:solidFill>
              </a:rPr>
              <a:t>3.</a:t>
            </a:r>
            <a:r>
              <a:rPr lang="ru-RU" sz="2800" b="1" dirty="0">
                <a:solidFill>
                  <a:schemeClr val="accent1">
                    <a:lumMod val="75000"/>
                  </a:schemeClr>
                </a:solidFill>
              </a:rPr>
              <a:t> Географическая и товарная структура международной торговли, внешнеторговый баланс.</a:t>
            </a:r>
            <a:br>
              <a:rPr lang="ru-RU" sz="2800" b="1" dirty="0">
                <a:solidFill>
                  <a:schemeClr val="accent1">
                    <a:lumMod val="75000"/>
                  </a:schemeClr>
                </a:solidFill>
              </a:rPr>
            </a:br>
            <a:endParaRPr lang="ru-RU" sz="2800" b="1" dirty="0">
              <a:solidFill>
                <a:schemeClr val="accent1">
                  <a:lumMod val="75000"/>
                </a:schemeClr>
              </a:solidFill>
            </a:endParaRPr>
          </a:p>
        </p:txBody>
      </p:sp>
      <p:sp>
        <p:nvSpPr>
          <p:cNvPr id="7" name="Прямоугольник 6"/>
          <p:cNvSpPr/>
          <p:nvPr/>
        </p:nvSpPr>
        <p:spPr>
          <a:xfrm>
            <a:off x="2453268" y="1118778"/>
            <a:ext cx="8207298" cy="923330"/>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u="sng" dirty="0" smtClean="0">
                <a:solidFill>
                  <a:srgbClr val="000000"/>
                </a:solidFill>
                <a:effectLst/>
                <a:latin typeface="Tahoma" panose="020B0604030504040204" pitchFamily="34" charset="0"/>
              </a:rPr>
              <a:t>Международная торговля</a:t>
            </a:r>
            <a:r>
              <a:rPr lang="ru-RU" b="0" i="0" dirty="0" smtClean="0">
                <a:solidFill>
                  <a:srgbClr val="000000"/>
                </a:solidFill>
                <a:effectLst/>
                <a:latin typeface="Tahoma" panose="020B0604030504040204" pitchFamily="34" charset="0"/>
              </a:rPr>
              <a:t> (МТ) — сложная экономическая категория, которая может рассматриваться по меньшей мере в трех аспектах: организационно-техническом, рыночном и социально-экономическом.</a:t>
            </a:r>
            <a:endParaRPr lang="ru-RU" dirty="0"/>
          </a:p>
        </p:txBody>
      </p:sp>
      <p:sp>
        <p:nvSpPr>
          <p:cNvPr id="8" name="Прямоугольник 7"/>
          <p:cNvSpPr/>
          <p:nvPr/>
        </p:nvSpPr>
        <p:spPr>
          <a:xfrm>
            <a:off x="1265569" y="2198084"/>
            <a:ext cx="3386254" cy="4031873"/>
          </a:xfrm>
          <a:prstGeom prst="rect">
            <a:avLst/>
          </a:prstGeom>
        </p:spPr>
        <p:txBody>
          <a:bodyPr wrap="square">
            <a:spAutoFit/>
          </a:bodyPr>
          <a:lstStyle/>
          <a:p>
            <a:r>
              <a:rPr lang="ru-RU" sz="1600" b="1" i="0" dirty="0" smtClean="0">
                <a:solidFill>
                  <a:srgbClr val="000000"/>
                </a:solidFill>
                <a:effectLst/>
                <a:latin typeface="Tahoma" panose="020B0604030504040204" pitchFamily="34" charset="0"/>
              </a:rPr>
              <a:t>Организационно-технический аспект</a:t>
            </a:r>
            <a:r>
              <a:rPr lang="ru-RU" sz="1600" b="0" i="0" dirty="0" smtClean="0">
                <a:solidFill>
                  <a:srgbClr val="000000"/>
                </a:solidFill>
                <a:effectLst/>
                <a:latin typeface="Tahoma" panose="020B0604030504040204" pitchFamily="34" charset="0"/>
              </a:rPr>
              <a:t> изучает </a:t>
            </a:r>
            <a:r>
              <a:rPr lang="ru-RU" sz="1600" b="1" i="0" dirty="0" smtClean="0">
                <a:solidFill>
                  <a:srgbClr val="000000"/>
                </a:solidFill>
                <a:effectLst/>
                <a:latin typeface="Tahoma" panose="020B0604030504040204" pitchFamily="34" charset="0"/>
              </a:rPr>
              <a:t>физический обмен товарами и услугами</a:t>
            </a:r>
            <a:r>
              <a:rPr lang="ru-RU" sz="1600" b="0" i="0" dirty="0" smtClean="0">
                <a:solidFill>
                  <a:srgbClr val="000000"/>
                </a:solidFill>
                <a:effectLst/>
                <a:latin typeface="Tahoma" panose="020B0604030504040204" pitchFamily="34" charset="0"/>
              </a:rPr>
              <a:t> между государственно оформленными национальными хозяйствами (государствами). Основное внимание при этом уделяется проблемам, связанным с закупкой (продажей) конкретных товаров, их движением между контрагентами (продавец — покупатель) и пересечением государственных границ, с расчетами и т. п</a:t>
            </a:r>
            <a:endParaRPr lang="ru-RU" sz="1600" dirty="0" smtClean="0"/>
          </a:p>
          <a:p>
            <a:endParaRPr lang="ru-RU" sz="1600" dirty="0"/>
          </a:p>
        </p:txBody>
      </p:sp>
      <p:sp>
        <p:nvSpPr>
          <p:cNvPr id="9" name="Прямоугольник 8"/>
          <p:cNvSpPr/>
          <p:nvPr/>
        </p:nvSpPr>
        <p:spPr>
          <a:xfrm>
            <a:off x="1160924" y="4456137"/>
            <a:ext cx="3935183" cy="307777"/>
          </a:xfrm>
          <a:prstGeom prst="rect">
            <a:avLst/>
          </a:prstGeom>
        </p:spPr>
        <p:txBody>
          <a:bodyPr wrap="square">
            <a:spAutoFit/>
          </a:bodyPr>
          <a:lstStyle/>
          <a:p>
            <a:endParaRPr lang="ru-RU" sz="1400" dirty="0"/>
          </a:p>
        </p:txBody>
      </p:sp>
      <p:sp>
        <p:nvSpPr>
          <p:cNvPr id="10" name="Прямоугольник 9"/>
          <p:cNvSpPr/>
          <p:nvPr/>
        </p:nvSpPr>
        <p:spPr>
          <a:xfrm>
            <a:off x="4625235" y="2317090"/>
            <a:ext cx="4340343" cy="4278094"/>
          </a:xfrm>
          <a:prstGeom prst="rect">
            <a:avLst/>
          </a:prstGeom>
        </p:spPr>
        <p:txBody>
          <a:bodyPr wrap="square">
            <a:spAutoFit/>
          </a:bodyPr>
          <a:lstStyle/>
          <a:p>
            <a:r>
              <a:rPr lang="ru-RU" sz="1600" b="1" i="0" dirty="0" smtClean="0">
                <a:solidFill>
                  <a:srgbClr val="000000"/>
                </a:solidFill>
                <a:effectLst/>
                <a:latin typeface="Tahoma" panose="020B0604030504040204" pitchFamily="34" charset="0"/>
              </a:rPr>
              <a:t>Организационно-рыночный аспект</a:t>
            </a:r>
            <a:r>
              <a:rPr lang="ru-RU" sz="1600" b="0" i="0" dirty="0" smtClean="0">
                <a:solidFill>
                  <a:srgbClr val="000000"/>
                </a:solidFill>
                <a:effectLst/>
                <a:latin typeface="Tahoma" panose="020B0604030504040204" pitchFamily="34" charset="0"/>
              </a:rPr>
              <a:t> определяет МТ как </a:t>
            </a:r>
            <a:r>
              <a:rPr lang="ru-RU" sz="1600" b="1" i="0" dirty="0" smtClean="0">
                <a:solidFill>
                  <a:srgbClr val="000000"/>
                </a:solidFill>
                <a:effectLst/>
                <a:latin typeface="Tahoma" panose="020B0604030504040204" pitchFamily="34" charset="0"/>
              </a:rPr>
              <a:t>совокупность мирового спроса и мирового предложения</a:t>
            </a:r>
            <a:r>
              <a:rPr lang="ru-RU" sz="1600" b="0" i="0" dirty="0" smtClean="0">
                <a:solidFill>
                  <a:srgbClr val="000000"/>
                </a:solidFill>
                <a:effectLst/>
                <a:latin typeface="Tahoma" panose="020B0604030504040204" pitchFamily="34" charset="0"/>
              </a:rPr>
              <a:t>, которые материализуются в двух встречных потоках товаров и (или) услуг — мировом экспорте (вывозе) и мировом импорте (ввозе). При этом мировой </a:t>
            </a:r>
            <a:r>
              <a:rPr lang="ru-RU" sz="1600" b="0" i="0" u="none" strike="noStrike" dirty="0" smtClean="0">
                <a:effectLst/>
                <a:latin typeface="Tahoma" panose="020B0604030504040204" pitchFamily="34" charset="0"/>
              </a:rPr>
              <a:t>совокупный спрос</a:t>
            </a:r>
            <a:r>
              <a:rPr lang="ru-RU" sz="1600" b="0" i="0" dirty="0" smtClean="0">
                <a:solidFill>
                  <a:srgbClr val="000000"/>
                </a:solidFill>
                <a:effectLst/>
                <a:latin typeface="Tahoma" panose="020B0604030504040204" pitchFamily="34" charset="0"/>
              </a:rPr>
              <a:t> понимается как объем производства товаров, которые потребители готовы коллективно приобрести при существующем уровне цен внутри и вне страны, а совокупное предложение — как объем производства товаров, которые производители готовы предложить на рынке при существующем уровне цен. Они рассматриваются обычно только в стоимостном выражении. </a:t>
            </a:r>
            <a:endParaRPr lang="ru-RU" sz="1600" dirty="0"/>
          </a:p>
        </p:txBody>
      </p:sp>
      <p:sp>
        <p:nvSpPr>
          <p:cNvPr id="11" name="Прямоугольник 10"/>
          <p:cNvSpPr/>
          <p:nvPr/>
        </p:nvSpPr>
        <p:spPr>
          <a:xfrm>
            <a:off x="9068460" y="2557673"/>
            <a:ext cx="2772937" cy="4031873"/>
          </a:xfrm>
          <a:prstGeom prst="rect">
            <a:avLst/>
          </a:prstGeom>
        </p:spPr>
        <p:txBody>
          <a:bodyPr wrap="square">
            <a:spAutoFit/>
          </a:bodyPr>
          <a:lstStyle/>
          <a:p>
            <a:r>
              <a:rPr lang="ru-RU" sz="1600" b="1" i="0" dirty="0" smtClean="0">
                <a:solidFill>
                  <a:srgbClr val="000000"/>
                </a:solidFill>
                <a:effectLst/>
                <a:latin typeface="Tahoma" panose="020B0604030504040204" pitchFamily="34" charset="0"/>
              </a:rPr>
              <a:t>Социально-экономический аспект</a:t>
            </a:r>
            <a:r>
              <a:rPr lang="ru-RU" sz="1600" b="0" i="0" dirty="0" smtClean="0">
                <a:solidFill>
                  <a:srgbClr val="000000"/>
                </a:solidFill>
                <a:effectLst/>
                <a:latin typeface="Tahoma" panose="020B0604030504040204" pitchFamily="34" charset="0"/>
              </a:rPr>
              <a:t> рассматривает МТ как особого типа </a:t>
            </a:r>
            <a:r>
              <a:rPr lang="ru-RU" sz="1600" b="1" i="0" dirty="0" smtClean="0">
                <a:solidFill>
                  <a:srgbClr val="000000"/>
                </a:solidFill>
                <a:effectLst/>
                <a:latin typeface="Tahoma" panose="020B0604030504040204" pitchFamily="34" charset="0"/>
              </a:rPr>
              <a:t>общественно-экономические отношения</a:t>
            </a:r>
            <a:r>
              <a:rPr lang="ru-RU" sz="1600" b="0" i="0" dirty="0" smtClean="0">
                <a:solidFill>
                  <a:srgbClr val="000000"/>
                </a:solidFill>
                <a:effectLst/>
                <a:latin typeface="Tahoma" panose="020B0604030504040204" pitchFamily="34" charset="0"/>
              </a:rPr>
              <a:t>, возникающие между государствами в процессе и по поводу обмена товарами и услугами. Эти отношения имеют ряд признаков, которые сообщают им особенную важность в мировой экономике.</a:t>
            </a:r>
            <a:endParaRPr lang="ru-RU" sz="1600" dirty="0"/>
          </a:p>
        </p:txBody>
      </p:sp>
      <p:cxnSp>
        <p:nvCxnSpPr>
          <p:cNvPr id="13" name="Прямая со стрелкой 12"/>
          <p:cNvCxnSpPr/>
          <p:nvPr/>
        </p:nvCxnSpPr>
        <p:spPr>
          <a:xfrm flipH="1">
            <a:off x="2042473" y="2098216"/>
            <a:ext cx="591811" cy="19973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5943600" y="2079532"/>
            <a:ext cx="25958" cy="40329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9302636" y="2118262"/>
            <a:ext cx="618892" cy="42353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8943989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635698" y="701857"/>
            <a:ext cx="6515310" cy="461665"/>
          </a:xfrm>
          <a:prstGeom prst="rect">
            <a:avLst/>
          </a:prstGeom>
        </p:spPr>
        <p:txBody>
          <a:bodyPr wrap="none">
            <a:spAutoFit/>
          </a:bodyPr>
          <a:lstStyle/>
          <a:p>
            <a:r>
              <a:rPr lang="ru-RU" sz="2400" b="1" i="1" u="none" strike="noStrike" cap="small" dirty="0" smtClean="0">
                <a:solidFill>
                  <a:srgbClr val="000000"/>
                </a:solidFill>
                <a:effectLst/>
                <a:latin typeface="PT Sans"/>
              </a:rPr>
              <a:t>Характеристика международной торговли.</a:t>
            </a:r>
            <a:endParaRPr lang="ru-RU" sz="2400" b="1" i="1" u="none" strike="noStrike" cap="small" dirty="0">
              <a:solidFill>
                <a:srgbClr val="000000"/>
              </a:solidFill>
              <a:effectLst/>
              <a:latin typeface="PT Sans"/>
            </a:endParaRPr>
          </a:p>
        </p:txBody>
      </p:sp>
      <p:sp>
        <p:nvSpPr>
          <p:cNvPr id="6" name="Прямоугольник 5"/>
          <p:cNvSpPr/>
          <p:nvPr/>
        </p:nvSpPr>
        <p:spPr>
          <a:xfrm>
            <a:off x="2657972" y="2720898"/>
            <a:ext cx="8526966" cy="39703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endParaRPr lang="ru-RU" dirty="0">
              <a:solidFill>
                <a:srgbClr val="000000"/>
              </a:solidFill>
              <a:latin typeface="Tahoma" panose="020B0604030504040204" pitchFamily="34" charset="0"/>
            </a:endParaRPr>
          </a:p>
          <a:p>
            <a:pPr marL="285750" indent="-285750">
              <a:buFont typeface="Arial" panose="020B0604020202020204" pitchFamily="34" charset="0"/>
              <a:buChar char="•"/>
            </a:pPr>
            <a:r>
              <a:rPr lang="ru-RU" b="0" i="0" dirty="0" smtClean="0">
                <a:solidFill>
                  <a:srgbClr val="000000"/>
                </a:solidFill>
                <a:effectLst/>
                <a:latin typeface="Tahoma" panose="020B0604030504040204" pitchFamily="34" charset="0"/>
              </a:rPr>
              <a:t>стоимостной и физический объем мирового товарооборота;</a:t>
            </a:r>
          </a:p>
          <a:p>
            <a:pPr marL="285750" indent="-285750">
              <a:buFont typeface="Arial" panose="020B0604020202020204" pitchFamily="34" charset="0"/>
              <a:buChar char="•"/>
            </a:pPr>
            <a:endParaRPr lang="ru-RU" b="0" i="0" dirty="0" smtClean="0">
              <a:solidFill>
                <a:srgbClr val="000000"/>
              </a:solidFill>
              <a:effectLst/>
              <a:latin typeface="Tahoma" panose="020B0604030504040204" pitchFamily="34" charset="0"/>
            </a:endParaRPr>
          </a:p>
          <a:p>
            <a:pPr marL="285750" indent="-285750">
              <a:buFont typeface="Arial" panose="020B0604020202020204" pitchFamily="34" charset="0"/>
              <a:buChar char="•"/>
            </a:pPr>
            <a:r>
              <a:rPr lang="ru-RU" b="0" i="0" dirty="0" smtClean="0">
                <a:solidFill>
                  <a:srgbClr val="000000"/>
                </a:solidFill>
                <a:effectLst/>
                <a:latin typeface="Tahoma" panose="020B0604030504040204" pitchFamily="34" charset="0"/>
              </a:rPr>
              <a:t>общая, товарная и географическая (пространственная) структура;</a:t>
            </a:r>
          </a:p>
          <a:p>
            <a:pPr marL="285750" indent="-285750">
              <a:buFont typeface="Arial" panose="020B0604020202020204" pitchFamily="34" charset="0"/>
              <a:buChar char="•"/>
            </a:pPr>
            <a:endParaRPr lang="ru-RU" b="0" i="0" dirty="0" smtClean="0">
              <a:solidFill>
                <a:srgbClr val="000000"/>
              </a:solidFill>
              <a:effectLst/>
              <a:latin typeface="Tahoma" panose="020B0604030504040204" pitchFamily="34" charset="0"/>
            </a:endParaRPr>
          </a:p>
          <a:p>
            <a:pPr marL="285750" indent="-285750">
              <a:buFont typeface="Arial" panose="020B0604020202020204" pitchFamily="34" charset="0"/>
              <a:buChar char="•"/>
            </a:pPr>
            <a:r>
              <a:rPr lang="ru-RU" b="0" i="0" dirty="0" smtClean="0">
                <a:solidFill>
                  <a:srgbClr val="000000"/>
                </a:solidFill>
                <a:effectLst/>
                <a:latin typeface="Tahoma" panose="020B0604030504040204" pitchFamily="34" charset="0"/>
              </a:rPr>
              <a:t>уровень специализации и индустриализации экспорта;</a:t>
            </a:r>
          </a:p>
          <a:p>
            <a:pPr marL="285750" indent="-285750">
              <a:buFont typeface="Arial" panose="020B0604020202020204" pitchFamily="34" charset="0"/>
              <a:buChar char="•"/>
            </a:pPr>
            <a:endParaRPr lang="ru-RU" b="0" i="0" dirty="0" smtClean="0">
              <a:solidFill>
                <a:srgbClr val="000000"/>
              </a:solidFill>
              <a:effectLst/>
              <a:latin typeface="Tahoma" panose="020B0604030504040204" pitchFamily="34" charset="0"/>
            </a:endParaRPr>
          </a:p>
          <a:p>
            <a:pPr marL="285750" indent="-285750">
              <a:buFont typeface="Arial" panose="020B0604020202020204" pitchFamily="34" charset="0"/>
              <a:buChar char="•"/>
            </a:pPr>
            <a:r>
              <a:rPr lang="ru-RU" b="0" i="0" dirty="0" smtClean="0">
                <a:solidFill>
                  <a:srgbClr val="000000"/>
                </a:solidFill>
                <a:effectLst/>
                <a:latin typeface="Tahoma" panose="020B0604030504040204" pitchFamily="34" charset="0"/>
              </a:rPr>
              <a:t>коэффициенты эластичности МТ, экспорта и импорта, условия торговли;</a:t>
            </a:r>
          </a:p>
          <a:p>
            <a:pPr marL="285750" indent="-285750">
              <a:buFont typeface="Arial" panose="020B0604020202020204" pitchFamily="34" charset="0"/>
              <a:buChar char="•"/>
            </a:pPr>
            <a:endParaRPr lang="ru-RU" b="0" i="0" dirty="0" smtClean="0">
              <a:solidFill>
                <a:srgbClr val="000000"/>
              </a:solidFill>
              <a:effectLst/>
              <a:latin typeface="Tahoma" panose="020B0604030504040204" pitchFamily="34" charset="0"/>
            </a:endParaRPr>
          </a:p>
          <a:p>
            <a:pPr marL="285750" indent="-285750">
              <a:buFont typeface="Arial" panose="020B0604020202020204" pitchFamily="34" charset="0"/>
              <a:buChar char="•"/>
            </a:pPr>
            <a:r>
              <a:rPr lang="ru-RU" b="0" i="0" dirty="0" smtClean="0">
                <a:solidFill>
                  <a:srgbClr val="000000"/>
                </a:solidFill>
                <a:effectLst/>
                <a:latin typeface="Tahoma" panose="020B0604030504040204" pitchFamily="34" charset="0"/>
              </a:rPr>
              <a:t>внешнеторговая, экспортная и импортная квоты;</a:t>
            </a:r>
          </a:p>
          <a:p>
            <a:pPr marL="285750" indent="-285750">
              <a:buFont typeface="Arial" panose="020B0604020202020204" pitchFamily="34" charset="0"/>
              <a:buChar char="•"/>
            </a:pPr>
            <a:endParaRPr lang="ru-RU" b="0" i="0" dirty="0" smtClean="0">
              <a:solidFill>
                <a:srgbClr val="000000"/>
              </a:solidFill>
              <a:effectLst/>
              <a:latin typeface="Tahoma" panose="020B0604030504040204" pitchFamily="34" charset="0"/>
            </a:endParaRPr>
          </a:p>
          <a:p>
            <a:pPr marL="285750" indent="-285750">
              <a:buFont typeface="Arial" panose="020B0604020202020204" pitchFamily="34" charset="0"/>
              <a:buChar char="•"/>
            </a:pPr>
            <a:r>
              <a:rPr lang="ru-RU" b="0" i="0" dirty="0" smtClean="0">
                <a:solidFill>
                  <a:srgbClr val="000000"/>
                </a:solidFill>
                <a:effectLst/>
                <a:latin typeface="Tahoma" panose="020B0604030504040204" pitchFamily="34" charset="0"/>
              </a:rPr>
              <a:t>торговый баланс.</a:t>
            </a:r>
          </a:p>
          <a:p>
            <a:r>
              <a:rPr lang="ru-RU" dirty="0" smtClean="0"/>
              <a:t/>
            </a:r>
            <a:br>
              <a:rPr lang="ru-RU" dirty="0" smtClean="0"/>
            </a:br>
            <a:endParaRPr lang="ru-RU" dirty="0"/>
          </a:p>
        </p:txBody>
      </p:sp>
      <p:sp>
        <p:nvSpPr>
          <p:cNvPr id="7" name="Прямоугольник 6"/>
          <p:cNvSpPr/>
          <p:nvPr/>
        </p:nvSpPr>
        <p:spPr>
          <a:xfrm>
            <a:off x="1845353" y="1688892"/>
            <a:ext cx="6096000" cy="707886"/>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ru-RU" sz="2000" b="0" i="0" dirty="0" smtClean="0">
                <a:solidFill>
                  <a:srgbClr val="000000"/>
                </a:solidFill>
                <a:effectLst/>
                <a:latin typeface="Tahoma" panose="020B0604030504040204" pitchFamily="34" charset="0"/>
              </a:rPr>
              <a:t>Для характеристики международной торговли применяется ряд показателей:</a:t>
            </a:r>
            <a:endParaRPr lang="ru-RU" sz="2000"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89331" y="0"/>
            <a:ext cx="3401123" cy="27208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922971534"/>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7515" y="485078"/>
            <a:ext cx="10018713" cy="217449"/>
          </a:xfrm>
        </p:spPr>
        <p:txBody>
          <a:bodyPr>
            <a:normAutofit fontScale="90000"/>
          </a:bodyPr>
          <a:lstStyle/>
          <a:p>
            <a:r>
              <a:rPr lang="ru-RU" b="1" dirty="0"/>
              <a:t>Мировой </a:t>
            </a:r>
            <a:r>
              <a:rPr lang="ru-RU" b="1" dirty="0" smtClean="0"/>
              <a:t>товарооборот.</a:t>
            </a:r>
            <a:r>
              <a:rPr lang="ru-RU" b="1" dirty="0"/>
              <a:t/>
            </a:r>
            <a:br>
              <a:rPr lang="ru-RU" b="1" dirty="0"/>
            </a:br>
            <a:endParaRPr lang="ru-RU"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xmlns="" val="0"/>
              </a:ext>
            </a:extLst>
          </a:blip>
          <a:srcRect r="514" b="9334"/>
          <a:stretch/>
        </p:blipFill>
        <p:spPr>
          <a:xfrm>
            <a:off x="4342947" y="3960068"/>
            <a:ext cx="4314655" cy="2730663"/>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1497527" y="702527"/>
            <a:ext cx="10005494" cy="28623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2000" dirty="0" smtClean="0"/>
              <a:t>Мировой товарооборот представляет собой сумму внешнеторговых оборотов всех стран. </a:t>
            </a:r>
            <a:r>
              <a:rPr lang="ru-RU" sz="2000" i="1" dirty="0" smtClean="0"/>
              <a:t>Внешнеторговый оборот страны</a:t>
            </a:r>
            <a:r>
              <a:rPr lang="ru-RU" sz="2000" dirty="0" smtClean="0"/>
              <a:t>— это сумма экспорта и импорта одной страны со всеми странами, с которыми она находится во внешнеторговых отношениях.</a:t>
            </a:r>
            <a:r>
              <a:rPr lang="ru-RU" sz="2000" b="1" dirty="0" smtClean="0"/>
              <a:t> </a:t>
            </a:r>
            <a:r>
              <a:rPr lang="ru-RU" sz="2000" i="1" dirty="0" smtClean="0"/>
              <a:t>Мировой товарооборот </a:t>
            </a:r>
            <a:r>
              <a:rPr lang="ru-RU" sz="2000" dirty="0" smtClean="0"/>
              <a:t>определяют еще как </a:t>
            </a:r>
            <a:r>
              <a:rPr lang="ru-RU" sz="2000" i="1" dirty="0" smtClean="0"/>
              <a:t>сумму мирового экспорта и мирового импорта. Состояние</a:t>
            </a:r>
            <a:r>
              <a:rPr lang="ru-RU" sz="2000" dirty="0" smtClean="0"/>
              <a:t> мирового товарооборота оценивают его объемом за определенный временной период или на определенную дату, а </a:t>
            </a:r>
            <a:r>
              <a:rPr lang="ru-RU" sz="2000" i="1" dirty="0" smtClean="0"/>
              <a:t>развитие</a:t>
            </a:r>
            <a:r>
              <a:rPr lang="ru-RU" sz="2000" dirty="0" smtClean="0"/>
              <a:t> — динамикой этих объемов за определенный период. Для оценки физического объема стоимостной объем делится на среднюю мировую цену. Для оценки динамики мирового товарооборота используются цепные, базисные и среднегодовые темпы (индексы) роста.</a:t>
            </a:r>
            <a:endParaRPr lang="ru-RU" sz="2000" dirty="0"/>
          </a:p>
        </p:txBody>
      </p:sp>
    </p:spTree>
    <p:extLst>
      <p:ext uri="{BB962C8B-B14F-4D97-AF65-F5344CB8AC3E}">
        <p14:creationId xmlns:p14="http://schemas.microsoft.com/office/powerpoint/2010/main" xmlns="" val="478845548"/>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566" y="415249"/>
            <a:ext cx="5916263" cy="328961"/>
          </a:xfrm>
        </p:spPr>
        <p:txBody>
          <a:bodyPr>
            <a:normAutofit fontScale="90000"/>
          </a:bodyPr>
          <a:lstStyle/>
          <a:p>
            <a:r>
              <a:rPr lang="ru-RU" sz="3200" b="1" i="1" dirty="0">
                <a:solidFill>
                  <a:srgbClr val="FF0000"/>
                </a:solidFill>
                <a:effectLst>
                  <a:outerShdw blurRad="38100" dist="38100" dir="2700000" algn="tl">
                    <a:srgbClr val="000000">
                      <a:alpha val="43137"/>
                    </a:srgbClr>
                  </a:outerShdw>
                </a:effectLst>
              </a:rPr>
              <a:t>Структура </a:t>
            </a:r>
            <a:r>
              <a:rPr lang="ru-RU" sz="3200" b="1" i="1" dirty="0" smtClean="0">
                <a:solidFill>
                  <a:srgbClr val="FF0000"/>
                </a:solidFill>
                <a:effectLst>
                  <a:outerShdw blurRad="38100" dist="38100" dir="2700000" algn="tl">
                    <a:srgbClr val="000000">
                      <a:alpha val="43137"/>
                    </a:srgbClr>
                  </a:outerShdw>
                </a:effectLst>
              </a:rPr>
              <a:t>МТ.</a:t>
            </a:r>
            <a:r>
              <a:rPr lang="ru-RU" sz="3200" b="1" i="1" dirty="0">
                <a:solidFill>
                  <a:srgbClr val="FF0000"/>
                </a:solidFill>
                <a:effectLst>
                  <a:outerShdw blurRad="38100" dist="38100" dir="2700000" algn="tl">
                    <a:srgbClr val="000000">
                      <a:alpha val="43137"/>
                    </a:srgbClr>
                  </a:outerShdw>
                </a:effectLst>
              </a:rPr>
              <a:t/>
            </a:r>
            <a:br>
              <a:rPr lang="ru-RU" sz="3200" b="1" i="1" dirty="0">
                <a:solidFill>
                  <a:srgbClr val="FF0000"/>
                </a:solidFill>
                <a:effectLst>
                  <a:outerShdw blurRad="38100" dist="38100" dir="2700000" algn="tl">
                    <a:srgbClr val="000000">
                      <a:alpha val="43137"/>
                    </a:srgbClr>
                  </a:outerShdw>
                </a:effectLst>
              </a:rPr>
            </a:br>
            <a:endParaRPr lang="ru-RU" sz="3200" i="1" dirty="0">
              <a:solidFill>
                <a:srgbClr val="FF0000"/>
              </a:solidFill>
              <a:effectLst>
                <a:outerShdw blurRad="38100" dist="38100" dir="2700000" algn="tl">
                  <a:srgbClr val="000000">
                    <a:alpha val="43137"/>
                  </a:srgbClr>
                </a:outerShdw>
              </a:effectLst>
            </a:endParaRPr>
          </a:p>
        </p:txBody>
      </p:sp>
      <p:sp>
        <p:nvSpPr>
          <p:cNvPr id="4" name="Прямоугольник 3"/>
          <p:cNvSpPr/>
          <p:nvPr/>
        </p:nvSpPr>
        <p:spPr>
          <a:xfrm>
            <a:off x="2960915" y="827315"/>
            <a:ext cx="8937172" cy="2246769"/>
          </a:xfrm>
          <a:prstGeom prst="rect">
            <a:avLst/>
          </a:prstGeom>
          <a:ln w="38100"/>
        </p:spPr>
        <p:style>
          <a:lnRef idx="2">
            <a:schemeClr val="dk1"/>
          </a:lnRef>
          <a:fillRef idx="1">
            <a:schemeClr val="lt1"/>
          </a:fillRef>
          <a:effectRef idx="0">
            <a:schemeClr val="dk1"/>
          </a:effectRef>
          <a:fontRef idx="minor">
            <a:schemeClr val="dk1"/>
          </a:fontRef>
        </p:style>
        <p:txBody>
          <a:bodyPr wrap="square">
            <a:spAutoFit/>
          </a:bodyPr>
          <a:lstStyle/>
          <a:p>
            <a:r>
              <a:rPr lang="ru-RU" sz="2000" b="1" i="1" dirty="0" smtClean="0">
                <a:solidFill>
                  <a:srgbClr val="000000"/>
                </a:solidFill>
                <a:effectLst/>
                <a:latin typeface="Times New Roman" panose="02020603050405020304" pitchFamily="18" charset="0"/>
                <a:cs typeface="Times New Roman" panose="02020603050405020304" pitchFamily="18" charset="0"/>
              </a:rPr>
              <a:t>Общая структура</a:t>
            </a:r>
            <a:r>
              <a:rPr lang="ru-RU" sz="2000" b="0" i="0" dirty="0" smtClean="0">
                <a:solidFill>
                  <a:srgbClr val="000000"/>
                </a:solidFill>
                <a:effectLst/>
                <a:latin typeface="Times New Roman" panose="02020603050405020304" pitchFamily="18" charset="0"/>
                <a:cs typeface="Times New Roman" panose="02020603050405020304" pitchFamily="18" charset="0"/>
              </a:rPr>
              <a:t> отражает соотношение экспорта и импорта в процентах или в долях. В физическом объеме это соотношение равно 1, а в суммовом доля импорта всегда больше, чем доля экспорта. Это связано с тем, что экспорт оценивается в ценах FOB (</a:t>
            </a:r>
            <a:r>
              <a:rPr lang="ru-RU" sz="2000" b="0" i="0" dirty="0" err="1" smtClean="0">
                <a:solidFill>
                  <a:srgbClr val="000000"/>
                </a:solidFill>
                <a:effectLst/>
                <a:latin typeface="Times New Roman" panose="02020603050405020304" pitchFamily="18" charset="0"/>
                <a:cs typeface="Times New Roman" panose="02020603050405020304" pitchFamily="18" charset="0"/>
              </a:rPr>
              <a:t>Free</a:t>
            </a:r>
            <a:r>
              <a:rPr lang="ru-RU" sz="2000" b="0" i="0" dirty="0" smtClean="0">
                <a:solidFill>
                  <a:srgbClr val="000000"/>
                </a:solidFill>
                <a:effectLst/>
                <a:latin typeface="Times New Roman" panose="02020603050405020304" pitchFamily="18" charset="0"/>
                <a:cs typeface="Times New Roman" panose="02020603050405020304" pitchFamily="18" charset="0"/>
              </a:rPr>
              <a:t> </a:t>
            </a:r>
            <a:r>
              <a:rPr lang="ru-RU" sz="2000" b="0" i="0" dirty="0" err="1" smtClean="0">
                <a:solidFill>
                  <a:srgbClr val="000000"/>
                </a:solidFill>
                <a:effectLst/>
                <a:latin typeface="Times New Roman" panose="02020603050405020304" pitchFamily="18" charset="0"/>
                <a:cs typeface="Times New Roman" panose="02020603050405020304" pitchFamily="18" charset="0"/>
              </a:rPr>
              <a:t>on</a:t>
            </a:r>
            <a:r>
              <a:rPr lang="ru-RU" sz="2000" b="0" i="0" dirty="0" smtClean="0">
                <a:solidFill>
                  <a:srgbClr val="000000"/>
                </a:solidFill>
                <a:effectLst/>
                <a:latin typeface="Times New Roman" panose="02020603050405020304" pitchFamily="18" charset="0"/>
                <a:cs typeface="Times New Roman" panose="02020603050405020304" pitchFamily="18" charset="0"/>
              </a:rPr>
              <a:t> </a:t>
            </a:r>
            <a:r>
              <a:rPr lang="ru-RU" sz="2000" b="0" i="0" dirty="0" err="1" smtClean="0">
                <a:solidFill>
                  <a:srgbClr val="000000"/>
                </a:solidFill>
                <a:effectLst/>
                <a:latin typeface="Times New Roman" panose="02020603050405020304" pitchFamily="18" charset="0"/>
                <a:cs typeface="Times New Roman" panose="02020603050405020304" pitchFamily="18" charset="0"/>
              </a:rPr>
              <a:t>board</a:t>
            </a:r>
            <a:r>
              <a:rPr lang="ru-RU" sz="2000" b="0" i="0" dirty="0" smtClean="0">
                <a:solidFill>
                  <a:srgbClr val="000000"/>
                </a:solidFill>
                <a:effectLst/>
                <a:latin typeface="Times New Roman" panose="02020603050405020304" pitchFamily="18" charset="0"/>
                <a:cs typeface="Times New Roman" panose="02020603050405020304" pitchFamily="18" charset="0"/>
              </a:rPr>
              <a:t>), по которым продавец оплачивает только доставку товара в порт и его погрузку на борт судна; импорт же оценивается в ценах CIF (</a:t>
            </a:r>
            <a:r>
              <a:rPr lang="ru-RU" sz="2000" b="0" i="0" dirty="0" err="1" smtClean="0">
                <a:solidFill>
                  <a:srgbClr val="000000"/>
                </a:solidFill>
                <a:effectLst/>
                <a:latin typeface="Times New Roman" panose="02020603050405020304" pitchFamily="18" charset="0"/>
                <a:cs typeface="Times New Roman" panose="02020603050405020304" pitchFamily="18" charset="0"/>
              </a:rPr>
              <a:t>cost</a:t>
            </a:r>
            <a:r>
              <a:rPr lang="ru-RU" sz="2000" b="0" i="0" dirty="0" smtClean="0">
                <a:solidFill>
                  <a:srgbClr val="000000"/>
                </a:solidFill>
                <a:effectLst/>
                <a:latin typeface="Times New Roman" panose="02020603050405020304" pitchFamily="18" charset="0"/>
                <a:cs typeface="Times New Roman" panose="02020603050405020304" pitchFamily="18" charset="0"/>
              </a:rPr>
              <a:t>, </a:t>
            </a:r>
            <a:r>
              <a:rPr lang="ru-RU" sz="2000" b="0" i="0" dirty="0" err="1" smtClean="0">
                <a:solidFill>
                  <a:srgbClr val="000000"/>
                </a:solidFill>
                <a:effectLst/>
                <a:latin typeface="Times New Roman" panose="02020603050405020304" pitchFamily="18" charset="0"/>
                <a:cs typeface="Times New Roman" panose="02020603050405020304" pitchFamily="18" charset="0"/>
              </a:rPr>
              <a:t>insurance</a:t>
            </a:r>
            <a:r>
              <a:rPr lang="ru-RU" sz="2000" b="0" i="0" dirty="0" smtClean="0">
                <a:solidFill>
                  <a:srgbClr val="000000"/>
                </a:solidFill>
                <a:effectLst/>
                <a:latin typeface="Times New Roman" panose="02020603050405020304" pitchFamily="18" charset="0"/>
                <a:cs typeface="Times New Roman" panose="02020603050405020304" pitchFamily="18" charset="0"/>
              </a:rPr>
              <a:t>, </a:t>
            </a:r>
            <a:r>
              <a:rPr lang="ru-RU" sz="2000" b="0" i="0" dirty="0" err="1" smtClean="0">
                <a:solidFill>
                  <a:srgbClr val="000000"/>
                </a:solidFill>
                <a:effectLst/>
                <a:latin typeface="Times New Roman" panose="02020603050405020304" pitchFamily="18" charset="0"/>
                <a:cs typeface="Times New Roman" panose="02020603050405020304" pitchFamily="18" charset="0"/>
              </a:rPr>
              <a:t>freight</a:t>
            </a:r>
            <a:r>
              <a:rPr lang="ru-RU" sz="2000" b="0" i="0" dirty="0" smtClean="0">
                <a:solidFill>
                  <a:srgbClr val="000000"/>
                </a:solidFill>
                <a:effectLst/>
                <a:latin typeface="Times New Roman" panose="02020603050405020304" pitchFamily="18" charset="0"/>
                <a:cs typeface="Times New Roman" panose="02020603050405020304" pitchFamily="18" charset="0"/>
              </a:rPr>
              <a:t>, т. е. они включают в стоимость товара, стоимость фрахта, страховые расходы и иные портовые сборы).</a:t>
            </a:r>
            <a:endParaRPr lang="ru-RU" sz="20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060585" y="3357900"/>
            <a:ext cx="10131415" cy="3139321"/>
          </a:xfrm>
          <a:prstGeom prst="rect">
            <a:avLst/>
          </a:prstGeom>
          <a:ln w="57150"/>
        </p:spPr>
        <p:style>
          <a:lnRef idx="2">
            <a:schemeClr val="accent1"/>
          </a:lnRef>
          <a:fillRef idx="1">
            <a:schemeClr val="lt1"/>
          </a:fillRef>
          <a:effectRef idx="0">
            <a:schemeClr val="accent1"/>
          </a:effectRef>
          <a:fontRef idx="minor">
            <a:schemeClr val="dk1"/>
          </a:fontRef>
        </p:style>
        <p:txBody>
          <a:bodyPr wrap="square">
            <a:spAutoFit/>
          </a:bodyPr>
          <a:lstStyle/>
          <a:p>
            <a:r>
              <a:rPr lang="ru-RU" b="1" i="1" dirty="0" smtClean="0">
                <a:solidFill>
                  <a:srgbClr val="000000"/>
                </a:solidFill>
                <a:effectLst/>
                <a:latin typeface="Times New Roman" panose="02020603050405020304" pitchFamily="18" charset="0"/>
                <a:cs typeface="Times New Roman" panose="02020603050405020304" pitchFamily="18" charset="0"/>
              </a:rPr>
              <a:t>Товарная структура</a:t>
            </a:r>
            <a:r>
              <a:rPr lang="ru-RU" b="0" i="0" dirty="0" smtClean="0">
                <a:solidFill>
                  <a:srgbClr val="000000"/>
                </a:solidFill>
                <a:effectLst/>
                <a:latin typeface="Times New Roman" panose="02020603050405020304" pitchFamily="18" charset="0"/>
                <a:cs typeface="Times New Roman" panose="02020603050405020304" pitchFamily="18" charset="0"/>
              </a:rPr>
              <a:t> мирового товарооборота показывает долю той или иной группы </a:t>
            </a:r>
            <a:r>
              <a:rPr lang="ru-RU" b="0" i="0" u="none" strike="noStrike" dirty="0" smtClean="0">
                <a:solidFill>
                  <a:schemeClr val="tx1"/>
                </a:solidFill>
                <a:effectLst/>
                <a:latin typeface="Times New Roman" panose="02020603050405020304" pitchFamily="18" charset="0"/>
                <a:cs typeface="Times New Roman" panose="02020603050405020304" pitchFamily="18" charset="0"/>
              </a:rPr>
              <a:t>товаров</a:t>
            </a:r>
            <a:r>
              <a:rPr lang="ru-RU" b="0" i="0" dirty="0" smtClean="0">
                <a:solidFill>
                  <a:srgbClr val="000000"/>
                </a:solidFill>
                <a:effectLst/>
                <a:latin typeface="Times New Roman" panose="02020603050405020304" pitchFamily="18" charset="0"/>
                <a:cs typeface="Times New Roman" panose="02020603050405020304" pitchFamily="18" charset="0"/>
              </a:rPr>
              <a:t> в его общем объеме. При этом надо иметь в виду, что в МТ товар рассматривается как продукт, удовлетворяющий какую-либо общественную потребность, на который направлены две основные рыночные силы — спрос и предложение и одна из них обязательно действует из-за рубежа.</a:t>
            </a:r>
            <a:r>
              <a:rPr lang="ru-RU" dirty="0">
                <a:latin typeface="Times New Roman" panose="02020603050405020304" pitchFamily="18" charset="0"/>
                <a:cs typeface="Times New Roman" panose="02020603050405020304" pitchFamily="18" charset="0"/>
              </a:rPr>
              <a:t> Торгуемые — это товары свободно перемещаемые между странами, </a:t>
            </a:r>
            <a:r>
              <a:rPr lang="ru-RU" dirty="0" err="1">
                <a:latin typeface="Times New Roman" panose="02020603050405020304" pitchFamily="18" charset="0"/>
                <a:cs typeface="Times New Roman" panose="02020603050405020304" pitchFamily="18" charset="0"/>
              </a:rPr>
              <a:t>неторгуемые</a:t>
            </a:r>
            <a:r>
              <a:rPr lang="ru-RU" dirty="0">
                <a:latin typeface="Times New Roman" panose="02020603050405020304" pitchFamily="18" charset="0"/>
                <a:cs typeface="Times New Roman" panose="02020603050405020304" pitchFamily="18" charset="0"/>
              </a:rPr>
              <a:t> — в силу тех или иных причин (неконкурентоспособны, стратегически важны для страны и т. п.) не перемещаются между странами. Когда говорят о товарной структуре мирового товарооборота, то речь идет только о торгуемых товарах.</a:t>
            </a:r>
          </a:p>
          <a:p>
            <a:r>
              <a:rPr lang="ru-RU" dirty="0">
                <a:latin typeface="Times New Roman" panose="02020603050405020304" pitchFamily="18" charset="0"/>
                <a:cs typeface="Times New Roman" panose="02020603050405020304" pitchFamily="18" charset="0"/>
              </a:rPr>
              <a:t>В наиболее общей пропорции в мировом товарообороте выделяют торговлю товарами и услугами. В настоящее время соотношение между ними составляет 4 : 1.</a:t>
            </a:r>
          </a:p>
          <a:p>
            <a:endParaRPr lang="ru-RU" dirty="0"/>
          </a:p>
        </p:txBody>
      </p:sp>
    </p:spTree>
    <p:extLst>
      <p:ext uri="{BB962C8B-B14F-4D97-AF65-F5344CB8AC3E}">
        <p14:creationId xmlns:p14="http://schemas.microsoft.com/office/powerpoint/2010/main" xmlns="" val="3279509523"/>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50012" y="217713"/>
            <a:ext cx="10058400" cy="3785652"/>
          </a:xfrm>
          <a:prstGeom prst="rect">
            <a:avLst/>
          </a:prstGeom>
          <a:solidFill>
            <a:schemeClr val="tx2">
              <a:lumMod val="10000"/>
              <a:lumOff val="90000"/>
            </a:schemeClr>
          </a:solidFill>
          <a:ln w="57150">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ru-RU" sz="2000" b="1" i="1" dirty="0" smtClean="0">
                <a:solidFill>
                  <a:schemeClr val="tx1"/>
                </a:solidFill>
                <a:effectLst/>
                <a:latin typeface="Times New Roman" panose="02020603050405020304" pitchFamily="18" charset="0"/>
                <a:cs typeface="Times New Roman" panose="02020603050405020304" pitchFamily="18" charset="0"/>
              </a:rPr>
              <a:t>Географическая (пространственная) структура</a:t>
            </a:r>
            <a:r>
              <a:rPr lang="ru-RU" sz="2000" b="0" i="0" dirty="0" smtClean="0">
                <a:solidFill>
                  <a:schemeClr val="tx1"/>
                </a:solidFill>
                <a:effectLst/>
                <a:latin typeface="Times New Roman" panose="02020603050405020304" pitchFamily="18" charset="0"/>
                <a:cs typeface="Times New Roman" panose="02020603050405020304" pitchFamily="18" charset="0"/>
              </a:rPr>
              <a:t> мирового товарооборота характеризуется его распределением по направлениям товарных потоков — совокупности товаров (в стоимостном физическом выражении), движущихся между странами.</a:t>
            </a:r>
          </a:p>
          <a:p>
            <a:endParaRPr lang="ru-RU" sz="2000" b="0" i="0" dirty="0" smtClean="0">
              <a:solidFill>
                <a:schemeClr val="tx1"/>
              </a:solidFill>
              <a:effectLst/>
              <a:latin typeface="Times New Roman" panose="02020603050405020304" pitchFamily="18" charset="0"/>
              <a:cs typeface="Times New Roman" panose="02020603050405020304" pitchFamily="18" charset="0"/>
            </a:endParaRPr>
          </a:p>
          <a:p>
            <a:r>
              <a:rPr lang="ru-RU" sz="2000" b="0" i="0" dirty="0" smtClean="0">
                <a:solidFill>
                  <a:schemeClr val="tx1"/>
                </a:solidFill>
                <a:effectLst/>
                <a:latin typeface="Times New Roman" panose="02020603050405020304" pitchFamily="18" charset="0"/>
                <a:cs typeface="Times New Roman" panose="02020603050405020304" pitchFamily="18" charset="0"/>
              </a:rPr>
              <a:t>Различают товарные потоки между странами с развитой рыночной экономикой (СРРЭ). Их принято обозначать «Запад — Запад» или «Север — Север». На них приходится около 60% мирового товарооборота; между СРРЭ и РС, которые обозначают «Запад — Юг» либо «Север — Юг», на них приходится свыше 30% мирового товарооборота; между РС — «Юг — Юг» — около 10%.</a:t>
            </a:r>
          </a:p>
          <a:p>
            <a:r>
              <a:rPr lang="ru-RU" sz="2000" b="0" i="0" dirty="0" smtClean="0">
                <a:solidFill>
                  <a:schemeClr val="tx1"/>
                </a:solidFill>
                <a:effectLst/>
                <a:latin typeface="Times New Roman" panose="02020603050405020304" pitchFamily="18" charset="0"/>
                <a:cs typeface="Times New Roman" panose="02020603050405020304" pitchFamily="18" charset="0"/>
              </a:rPr>
              <a:t>В пространственной структуре следует различать также региональный, интеграционный и внутрикорпорационный товарооборот. Это части мирового товарооборота, отражающие его концентрацию в пределах одного региона </a:t>
            </a:r>
            <a:endParaRPr lang="ru-RU" sz="2000" b="0" i="0" dirty="0">
              <a:solidFill>
                <a:schemeClr val="tx1"/>
              </a:solidFill>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170326" y="4039111"/>
            <a:ext cx="8638086" cy="281888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xmlns="" val="6218250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24298" y="0"/>
            <a:ext cx="8958943" cy="830997"/>
          </a:xfrm>
          <a:prstGeom prst="rect">
            <a:avLst/>
          </a:prstGeom>
        </p:spPr>
        <p:txBody>
          <a:bodyPr wrap="square">
            <a:spAutoFit/>
          </a:bodyPr>
          <a:lstStyle/>
          <a:p>
            <a:r>
              <a:rPr lang="ru-RU" sz="2400" b="1" i="1" dirty="0" smtClean="0">
                <a:solidFill>
                  <a:srgbClr val="006666"/>
                </a:solidFill>
                <a:latin typeface="metaC"/>
              </a:rPr>
              <a:t>Внешнеторговый баланс.</a:t>
            </a:r>
          </a:p>
          <a:p>
            <a:endParaRPr lang="ru-RU" sz="2400" b="1" i="1" dirty="0" smtClean="0">
              <a:solidFill>
                <a:srgbClr val="006666"/>
              </a:solidFill>
              <a:latin typeface="metaC"/>
            </a:endParaRPr>
          </a:p>
        </p:txBody>
      </p:sp>
      <p:pic>
        <p:nvPicPr>
          <p:cNvPr id="6" name="Рисунок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161313" y="3505744"/>
            <a:ext cx="5606143" cy="318148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Прямоугольник 6"/>
          <p:cNvSpPr/>
          <p:nvPr/>
        </p:nvSpPr>
        <p:spPr>
          <a:xfrm>
            <a:off x="1480457" y="529279"/>
            <a:ext cx="10711543" cy="3416320"/>
          </a:xfrm>
          <a:prstGeom prst="rect">
            <a:avLst/>
          </a:prstGeom>
        </p:spPr>
        <p:txBody>
          <a:bodyPr wrap="square">
            <a:spAutoFit/>
          </a:bodyPr>
          <a:lstStyle/>
          <a:p>
            <a:r>
              <a:rPr lang="ru-RU" b="1" i="1" dirty="0" smtClean="0">
                <a:effectLst/>
                <a:latin typeface="Tahoma" panose="020B0604030504040204" pitchFamily="34" charset="0"/>
              </a:rPr>
              <a:t>Внешнеторговый баланс </a:t>
            </a:r>
            <a:r>
              <a:rPr lang="ru-RU" b="0" i="0" dirty="0" smtClean="0">
                <a:effectLst/>
                <a:latin typeface="Tahoma" panose="020B0604030504040204" pitchFamily="34" charset="0"/>
              </a:rPr>
              <a:t>– это соотношение стоимости ввоза и вывоза продукции за отдельный временной промежуток. </a:t>
            </a:r>
            <a:r>
              <a:rPr lang="ru-RU" dirty="0" smtClean="0"/>
              <a:t/>
            </a:r>
            <a:br>
              <a:rPr lang="ru-RU" dirty="0" smtClean="0"/>
            </a:br>
            <a:endParaRPr lang="ru-RU" dirty="0" smtClean="0"/>
          </a:p>
          <a:p>
            <a:r>
              <a:rPr lang="ru-RU" b="0" i="0" dirty="0" smtClean="0">
                <a:effectLst/>
                <a:latin typeface="Tahoma" panose="020B0604030504040204" pitchFamily="34" charset="0"/>
              </a:rPr>
              <a:t>Внешнеторговый баланс называют активным в случае, если стоимость экспортируемых товаров превышает стоимость импортируемых. В случае же, когда стоимость ввозимых товаров превышает стоимость товаров вывозимых, внешнеторговый баланс является пассивным. </a:t>
            </a:r>
            <a:r>
              <a:rPr lang="ru-RU" dirty="0" smtClean="0"/>
              <a:t/>
            </a:r>
            <a:br>
              <a:rPr lang="ru-RU" dirty="0" smtClean="0"/>
            </a:br>
            <a:r>
              <a:rPr lang="ru-RU" dirty="0" smtClean="0"/>
              <a:t/>
            </a:r>
            <a:br>
              <a:rPr lang="ru-RU" dirty="0" smtClean="0"/>
            </a:br>
            <a:r>
              <a:rPr lang="ru-RU" b="0" i="0" dirty="0" smtClean="0">
                <a:effectLst/>
                <a:latin typeface="Tahoma" panose="020B0604030504040204" pitchFamily="34" charset="0"/>
              </a:rPr>
              <a:t>Положительный внешнеторговый баланс свидетельствует о спросе товаров конкретной страны на рынках мира или о том, что государство не потребляет всех производимых им товаров. Отрицательный баланс говорит о том, что в стране кроме своих товаров потребляются и иностранные товары.</a:t>
            </a:r>
            <a:r>
              <a:rPr lang="ru-RU" dirty="0" smtClean="0"/>
              <a:t/>
            </a:r>
            <a:br>
              <a:rPr lang="ru-RU" dirty="0" smtClean="0"/>
            </a:br>
            <a:endParaRPr lang="ru-RU" dirty="0"/>
          </a:p>
        </p:txBody>
      </p:sp>
      <p:sp>
        <p:nvSpPr>
          <p:cNvPr id="8" name="Прямоугольник 7"/>
          <p:cNvSpPr/>
          <p:nvPr/>
        </p:nvSpPr>
        <p:spPr>
          <a:xfrm>
            <a:off x="1480457" y="3395118"/>
            <a:ext cx="4582883" cy="2585323"/>
          </a:xfrm>
          <a:prstGeom prst="rect">
            <a:avLst/>
          </a:prstGeom>
        </p:spPr>
        <p:txBody>
          <a:bodyPr wrap="square">
            <a:spAutoFit/>
          </a:bodyPr>
          <a:lstStyle/>
          <a:p>
            <a:r>
              <a:rPr lang="ru-RU" dirty="0" smtClean="0"/>
              <a:t/>
            </a:r>
            <a:br>
              <a:rPr lang="ru-RU" dirty="0" smtClean="0"/>
            </a:br>
            <a:r>
              <a:rPr lang="ru-RU" b="0" i="0" dirty="0" smtClean="0">
                <a:effectLst/>
                <a:latin typeface="Tahoma" panose="020B0604030504040204" pitchFamily="34" charset="0"/>
              </a:rPr>
              <a:t>Разность между стоимостью импортируемого товара и экспортируемой продукции называется сальдо. </a:t>
            </a:r>
            <a:endParaRPr lang="en-US" b="0" i="0" dirty="0" smtClean="0">
              <a:effectLst/>
              <a:latin typeface="Tahoma" panose="020B0604030504040204" pitchFamily="34" charset="0"/>
            </a:endParaRPr>
          </a:p>
          <a:p>
            <a:r>
              <a:rPr lang="ru-RU" b="1" i="1" dirty="0" smtClean="0">
                <a:effectLst/>
                <a:latin typeface="Tahoma" panose="020B0604030504040204" pitchFamily="34" charset="0"/>
              </a:rPr>
              <a:t>Торговое сальдо </a:t>
            </a:r>
            <a:r>
              <a:rPr lang="ru-RU" b="0" i="0" dirty="0" smtClean="0">
                <a:effectLst/>
                <a:latin typeface="Tahoma" panose="020B0604030504040204" pitchFamily="34" charset="0"/>
              </a:rPr>
              <a:t>— годовой показатель (в некоторых случаях - квартальный) внешнеторговых сделок страны.</a:t>
            </a:r>
            <a:endParaRPr lang="ru-RU" dirty="0"/>
          </a:p>
        </p:txBody>
      </p:sp>
    </p:spTree>
    <p:extLst>
      <p:ext uri="{BB962C8B-B14F-4D97-AF65-F5344CB8AC3E}">
        <p14:creationId xmlns:p14="http://schemas.microsoft.com/office/powerpoint/2010/main" xmlns="" val="3561437551"/>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6883" y="-36062"/>
            <a:ext cx="7322910" cy="1023257"/>
          </a:xfrm>
        </p:spPr>
        <p:txBody>
          <a:bodyPr>
            <a:normAutofit fontScale="90000"/>
          </a:bodyPr>
          <a:lstStyle/>
          <a:p>
            <a:r>
              <a:rPr lang="ru-RU" sz="2800" b="1" dirty="0" smtClean="0">
                <a:solidFill>
                  <a:schemeClr val="accent1">
                    <a:lumMod val="75000"/>
                  </a:schemeClr>
                </a:solidFill>
              </a:rPr>
              <a:t>4.</a:t>
            </a:r>
            <a:r>
              <a:rPr lang="ru-RU" sz="2800" b="1" dirty="0">
                <a:solidFill>
                  <a:schemeClr val="accent1">
                    <a:lumMod val="75000"/>
                  </a:schemeClr>
                </a:solidFill>
              </a:rPr>
              <a:t> Ценообразование в международной торговле.</a:t>
            </a:r>
            <a:br>
              <a:rPr lang="ru-RU" sz="2800" b="1" dirty="0">
                <a:solidFill>
                  <a:schemeClr val="accent1">
                    <a:lumMod val="75000"/>
                  </a:schemeClr>
                </a:solidFill>
              </a:rPr>
            </a:br>
            <a:endParaRPr lang="ru-RU" sz="2800" b="1" dirty="0">
              <a:solidFill>
                <a:schemeClr val="accent1">
                  <a:lumMod val="75000"/>
                </a:schemeClr>
              </a:solidFill>
            </a:endParaRPr>
          </a:p>
        </p:txBody>
      </p:sp>
      <p:sp>
        <p:nvSpPr>
          <p:cNvPr id="4" name="Прямоугольник 3"/>
          <p:cNvSpPr/>
          <p:nvPr/>
        </p:nvSpPr>
        <p:spPr>
          <a:xfrm>
            <a:off x="1527050" y="582017"/>
            <a:ext cx="10392937"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ru-RU" b="0" i="0" dirty="0" smtClean="0">
                <a:solidFill>
                  <a:srgbClr val="000000"/>
                </a:solidFill>
                <a:effectLst/>
                <a:latin typeface="Times New Roman" panose="02020603050405020304" pitchFamily="18" charset="0"/>
                <a:cs typeface="Times New Roman" panose="02020603050405020304" pitchFamily="18" charset="0"/>
              </a:rPr>
              <a:t>От цен зави­сит, какие издержки производителей будут возмещены после продажи товара, какие нет, каков уровень доходов, прибыли и куда будут, и будут ли в дальнейшем направлены ресурсы, воз­никнут ли стимулы для дальнейшего расширения внешнеэко­номической деятельности (ВЭД).</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345313" y="1605274"/>
            <a:ext cx="10846687" cy="1477328"/>
          </a:xfrm>
          <a:prstGeom prst="rect">
            <a:avLst/>
          </a:prstGeom>
          <a:ln w="12700"/>
        </p:spPr>
        <p:style>
          <a:lnRef idx="2">
            <a:schemeClr val="accent1"/>
          </a:lnRef>
          <a:fillRef idx="1">
            <a:schemeClr val="lt1"/>
          </a:fillRef>
          <a:effectRef idx="0">
            <a:schemeClr val="accent1"/>
          </a:effectRef>
          <a:fontRef idx="minor">
            <a:schemeClr val="dk1"/>
          </a:fontRef>
        </p:style>
        <p:txBody>
          <a:bodyPr wrap="square">
            <a:spAutoFit/>
          </a:bodyPr>
          <a:lstStyle/>
          <a:p>
            <a:r>
              <a:rPr lang="ru-RU" b="1" i="0" dirty="0" smtClean="0">
                <a:solidFill>
                  <a:srgbClr val="000000"/>
                </a:solidFill>
                <a:effectLst/>
                <a:latin typeface="Times New Roman" panose="02020603050405020304" pitchFamily="18" charset="0"/>
                <a:cs typeface="Times New Roman" panose="02020603050405020304" pitchFamily="18" charset="0"/>
              </a:rPr>
              <a:t>Цена, в том числе в международной</a:t>
            </a:r>
            <a:r>
              <a:rPr lang="ru-RU" b="1" i="1" dirty="0" smtClean="0">
                <a:solidFill>
                  <a:srgbClr val="000000"/>
                </a:solidFill>
                <a:effectLst/>
                <a:latin typeface="Times New Roman" panose="02020603050405020304" pitchFamily="18" charset="0"/>
                <a:cs typeface="Times New Roman" panose="02020603050405020304" pitchFamily="18" charset="0"/>
              </a:rPr>
              <a:t> </a:t>
            </a:r>
            <a:r>
              <a:rPr lang="ru-RU" b="1" i="0" dirty="0" smtClean="0">
                <a:solidFill>
                  <a:srgbClr val="000000"/>
                </a:solidFill>
                <a:effectLst/>
                <a:latin typeface="Times New Roman" panose="02020603050405020304" pitchFamily="18" charset="0"/>
                <a:cs typeface="Times New Roman" panose="02020603050405020304" pitchFamily="18" charset="0"/>
              </a:rPr>
              <a:t>торговле, - это денежная сумма, которую намерен получить продавец,</a:t>
            </a:r>
            <a:r>
              <a:rPr lang="ru-RU" b="1" i="1" dirty="0" smtClean="0">
                <a:solidFill>
                  <a:srgbClr val="000000"/>
                </a:solidFill>
                <a:effectLst/>
                <a:latin typeface="Times New Roman" panose="02020603050405020304" pitchFamily="18" charset="0"/>
                <a:cs typeface="Times New Roman" panose="02020603050405020304" pitchFamily="18" charset="0"/>
              </a:rPr>
              <a:t> </a:t>
            </a:r>
            <a:r>
              <a:rPr lang="ru-RU" b="1" i="0" dirty="0" smtClean="0">
                <a:solidFill>
                  <a:srgbClr val="000000"/>
                </a:solidFill>
                <a:effectLst/>
                <a:latin typeface="Times New Roman" panose="02020603050405020304" pitchFamily="18" charset="0"/>
                <a:cs typeface="Times New Roman" panose="02020603050405020304" pitchFamily="18" charset="0"/>
              </a:rPr>
              <a:t>предлагая товар или услугу, и которую готов заплатить за данный товар или услугу покупатель</a:t>
            </a:r>
            <a:r>
              <a:rPr lang="ru-RU" b="1" i="1" dirty="0" smtClean="0">
                <a:solidFill>
                  <a:srgbClr val="000000"/>
                </a:solidFill>
                <a:effectLst/>
                <a:latin typeface="Times New Roman" panose="02020603050405020304" pitchFamily="18" charset="0"/>
                <a:cs typeface="Times New Roman" panose="02020603050405020304" pitchFamily="18" charset="0"/>
              </a:rPr>
              <a:t>.</a:t>
            </a:r>
            <a:r>
              <a:rPr lang="ru-RU" b="0" i="0" dirty="0" smtClean="0">
                <a:solidFill>
                  <a:srgbClr val="000000"/>
                </a:solidFill>
                <a:effectLst/>
                <a:latin typeface="Times New Roman" panose="02020603050405020304" pitchFamily="18" charset="0"/>
                <a:cs typeface="Times New Roman" panose="02020603050405020304" pitchFamily="18" charset="0"/>
              </a:rPr>
              <a:t> Совпадение указанных двух требований зависит от многих условий, получивших название «</a:t>
            </a:r>
            <a:r>
              <a:rPr lang="ru-RU" b="0" i="0" dirty="0" err="1" smtClean="0">
                <a:solidFill>
                  <a:srgbClr val="000000"/>
                </a:solidFill>
                <a:effectLst/>
                <a:latin typeface="Times New Roman" panose="02020603050405020304" pitchFamily="18" charset="0"/>
                <a:cs typeface="Times New Roman" panose="02020603050405020304" pitchFamily="18" charset="0"/>
              </a:rPr>
              <a:t>ценообразующих</a:t>
            </a:r>
            <a:r>
              <a:rPr lang="ru-RU" b="0" i="0" dirty="0" smtClean="0">
                <a:solidFill>
                  <a:srgbClr val="000000"/>
                </a:solidFill>
                <a:effectLst/>
                <a:latin typeface="Times New Roman" panose="02020603050405020304" pitchFamily="18" charset="0"/>
                <a:cs typeface="Times New Roman" panose="02020603050405020304" pitchFamily="18" charset="0"/>
              </a:rPr>
              <a:t> фак­торов». По характеру, </a:t>
            </a:r>
            <a:r>
              <a:rPr lang="ru-RU" dirty="0" smtClean="0">
                <a:latin typeface="Times New Roman" panose="02020603050405020304" pitchFamily="18" charset="0"/>
                <a:cs typeface="Times New Roman" panose="02020603050405020304" pitchFamily="18" charset="0"/>
              </a:rPr>
              <a:t>уровню и сфере действия они могут быть разграничены на пять нижеперечисленных групп.</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586883" y="6124241"/>
            <a:ext cx="10923947" cy="923330"/>
          </a:xfrm>
          <a:prstGeom prst="rect">
            <a:avLst/>
          </a:prstGeom>
        </p:spPr>
        <p:txBody>
          <a:bodyPr wrap="square">
            <a:spAutoFit/>
          </a:bodyPr>
          <a:lstStyle/>
          <a:p>
            <a:pPr marL="285750" indent="-285750">
              <a:buFont typeface="Arial" panose="020B0604020202020204" pitchFamily="34" charset="0"/>
              <a:buChar char="•"/>
            </a:pPr>
            <a:r>
              <a:rPr lang="ru-RU" b="1" i="1" dirty="0" smtClean="0">
                <a:solidFill>
                  <a:srgbClr val="000000"/>
                </a:solidFill>
                <a:effectLst/>
                <a:latin typeface="Times New Roman" panose="02020603050405020304" pitchFamily="18" charset="0"/>
                <a:cs typeface="Times New Roman" panose="02020603050405020304" pitchFamily="18" charset="0"/>
              </a:rPr>
              <a:t>Специальные,</a:t>
            </a:r>
            <a:r>
              <a:rPr lang="ru-RU" b="0" i="0" dirty="0" smtClean="0">
                <a:solidFill>
                  <a:srgbClr val="000000"/>
                </a:solidFill>
                <a:effectLst/>
                <a:latin typeface="Times New Roman" panose="02020603050405020304" pitchFamily="18" charset="0"/>
                <a:cs typeface="Times New Roman" panose="02020603050405020304" pitchFamily="18" charset="0"/>
              </a:rPr>
              <a:t> т.е. связанные с действием особых меха­низмов и экономических инструментов: государственное регулирование; валютный курс.</a:t>
            </a:r>
            <a:endParaRPr lang="en-US" b="0" i="0" dirty="0" smtClean="0">
              <a:solidFill>
                <a:srgbClr val="000000"/>
              </a:solidFill>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ru-RU" b="0" i="0" dirty="0" smtClean="0">
              <a:solidFill>
                <a:srgbClr val="000000"/>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871453" y="3230053"/>
            <a:ext cx="3430859" cy="2585323"/>
          </a:xfrm>
          <a:prstGeom prst="rect">
            <a:avLst/>
          </a:prstGeom>
        </p:spPr>
        <p:txBody>
          <a:bodyPr wrap="square">
            <a:spAutoFit/>
          </a:bodyPr>
          <a:lstStyle/>
          <a:p>
            <a:pPr marL="285750" indent="-285750">
              <a:buFont typeface="Arial" panose="020B0604020202020204" pitchFamily="34" charset="0"/>
              <a:buChar char="•"/>
            </a:pPr>
            <a:r>
              <a:rPr lang="ru-RU" b="1" i="1" dirty="0">
                <a:solidFill>
                  <a:srgbClr val="000000"/>
                </a:solidFill>
                <a:latin typeface="Times New Roman" panose="02020603050405020304" pitchFamily="18" charset="0"/>
                <a:cs typeface="Times New Roman" panose="02020603050405020304" pitchFamily="18" charset="0"/>
              </a:rPr>
              <a:t>Общеэкономические,</a:t>
            </a:r>
            <a:r>
              <a:rPr lang="ru-RU" dirty="0">
                <a:solidFill>
                  <a:srgbClr val="000000"/>
                </a:solidFill>
                <a:latin typeface="Times New Roman" panose="02020603050405020304" pitchFamily="18" charset="0"/>
                <a:cs typeface="Times New Roman" panose="02020603050405020304" pitchFamily="18" charset="0"/>
              </a:rPr>
              <a:t> т.е. действующие независимо от вида продукции и конкретных условий ее производства и реа­лизации. К ним относятся: экономический цикл; состояние совокупного спроса и предложения; инфляция.</a:t>
            </a:r>
          </a:p>
        </p:txBody>
      </p:sp>
      <p:sp>
        <p:nvSpPr>
          <p:cNvPr id="7" name="Прямоугольник 6"/>
          <p:cNvSpPr/>
          <p:nvPr/>
        </p:nvSpPr>
        <p:spPr>
          <a:xfrm>
            <a:off x="6604972" y="3236293"/>
            <a:ext cx="5587028" cy="2031325"/>
          </a:xfrm>
          <a:prstGeom prst="rect">
            <a:avLst/>
          </a:prstGeom>
        </p:spPr>
        <p:txBody>
          <a:bodyPr wrap="square">
            <a:spAutoFit/>
          </a:bodyPr>
          <a:lstStyle/>
          <a:p>
            <a:pPr marL="285750" indent="-285750">
              <a:buFont typeface="Arial" panose="020B0604020202020204" pitchFamily="34" charset="0"/>
              <a:buChar char="•"/>
            </a:pPr>
            <a:r>
              <a:rPr lang="ru-RU" b="1" i="1" dirty="0">
                <a:solidFill>
                  <a:srgbClr val="000000"/>
                </a:solidFill>
                <a:latin typeface="Times New Roman" panose="02020603050405020304" pitchFamily="18" charset="0"/>
                <a:cs typeface="Times New Roman" panose="02020603050405020304" pitchFamily="18" charset="0"/>
              </a:rPr>
              <a:t>Конкретно экономические,</a:t>
            </a:r>
            <a:r>
              <a:rPr lang="ru-RU" dirty="0">
                <a:solidFill>
                  <a:srgbClr val="000000"/>
                </a:solidFill>
                <a:latin typeface="Times New Roman" panose="02020603050405020304" pitchFamily="18" charset="0"/>
                <a:cs typeface="Times New Roman" panose="02020603050405020304" pitchFamily="18" charset="0"/>
              </a:rPr>
              <a:t> т.е. определяемые особен­ностями данной продукции, условиями ее производства и реа­лизации. К ним относятся: издержки; прибыль; налоги и сборы; предложение и спрос на этот товар или услугу с уче­том взаимозаменяемости; потребительские свойства: качество, надежность, вне­шний вид, престижность.</a:t>
            </a:r>
          </a:p>
        </p:txBody>
      </p:sp>
      <p:sp>
        <p:nvSpPr>
          <p:cNvPr id="8" name="Прямоугольник 7"/>
          <p:cNvSpPr/>
          <p:nvPr/>
        </p:nvSpPr>
        <p:spPr>
          <a:xfrm>
            <a:off x="3986428" y="3230053"/>
            <a:ext cx="3078003" cy="2585323"/>
          </a:xfrm>
          <a:prstGeom prst="rect">
            <a:avLst/>
          </a:prstGeom>
        </p:spPr>
        <p:txBody>
          <a:bodyPr wrap="square">
            <a:spAutoFit/>
          </a:bodyPr>
          <a:lstStyle/>
          <a:p>
            <a:pPr marL="285750" indent="-285750">
              <a:buFont typeface="Arial" panose="020B0604020202020204" pitchFamily="34" charset="0"/>
              <a:buChar char="•"/>
            </a:pPr>
            <a:r>
              <a:rPr lang="ru-RU" b="1" i="1" dirty="0">
                <a:solidFill>
                  <a:srgbClr val="000000"/>
                </a:solidFill>
                <a:latin typeface="Times New Roman" panose="02020603050405020304" pitchFamily="18" charset="0"/>
                <a:cs typeface="Times New Roman" panose="02020603050405020304" pitchFamily="18" charset="0"/>
              </a:rPr>
              <a:t>Специфические,</a:t>
            </a:r>
            <a:r>
              <a:rPr lang="ru-RU" dirty="0">
                <a:solidFill>
                  <a:srgbClr val="000000"/>
                </a:solidFill>
                <a:latin typeface="Times New Roman" panose="02020603050405020304" pitchFamily="18" charset="0"/>
                <a:cs typeface="Times New Roman" panose="02020603050405020304" pitchFamily="18" charset="0"/>
              </a:rPr>
              <a:t> т.е. действующие только в отношении некоторых видов товаров и услуг:  сезонность;  эксплуатационные расходы;  комплектность;  гарантии и условия сервиса.</a:t>
            </a:r>
          </a:p>
        </p:txBody>
      </p:sp>
      <p:sp>
        <p:nvSpPr>
          <p:cNvPr id="9" name="Прямоугольник 8"/>
          <p:cNvSpPr/>
          <p:nvPr/>
        </p:nvSpPr>
        <p:spPr>
          <a:xfrm>
            <a:off x="6913756" y="5535257"/>
            <a:ext cx="4863254" cy="369332"/>
          </a:xfrm>
          <a:prstGeom prst="rect">
            <a:avLst/>
          </a:prstGeom>
        </p:spPr>
        <p:txBody>
          <a:bodyPr wrap="none">
            <a:spAutoFit/>
          </a:bodyPr>
          <a:lstStyle/>
          <a:p>
            <a:pPr marL="285750" indent="-285750">
              <a:buFont typeface="Arial" panose="020B0604020202020204" pitchFamily="34" charset="0"/>
              <a:buChar char="•"/>
            </a:pPr>
            <a:r>
              <a:rPr lang="ru-RU" b="1" i="1" dirty="0">
                <a:solidFill>
                  <a:srgbClr val="000000"/>
                </a:solidFill>
                <a:latin typeface="Times New Roman" panose="02020603050405020304" pitchFamily="18" charset="0"/>
                <a:cs typeface="Times New Roman" panose="02020603050405020304" pitchFamily="18" charset="0"/>
              </a:rPr>
              <a:t>Внеэкономические,</a:t>
            </a:r>
            <a:r>
              <a:rPr lang="ru-RU" dirty="0">
                <a:solidFill>
                  <a:srgbClr val="000000"/>
                </a:solidFill>
                <a:latin typeface="Times New Roman" panose="02020603050405020304" pitchFamily="18" charset="0"/>
                <a:cs typeface="Times New Roman" panose="02020603050405020304" pitchFamily="18" charset="0"/>
              </a:rPr>
              <a:t> политические; военные.</a:t>
            </a:r>
          </a:p>
        </p:txBody>
      </p:sp>
    </p:spTree>
    <p:extLst>
      <p:ext uri="{BB962C8B-B14F-4D97-AF65-F5344CB8AC3E}">
        <p14:creationId xmlns:p14="http://schemas.microsoft.com/office/powerpoint/2010/main" xmlns="" val="2137713462"/>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54628" y="336351"/>
            <a:ext cx="10308772" cy="2585323"/>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r>
              <a:rPr lang="ru-RU" b="1" i="0" dirty="0" smtClean="0">
                <a:solidFill>
                  <a:srgbClr val="000000"/>
                </a:solidFill>
                <a:effectLst/>
                <a:latin typeface="Regular"/>
              </a:rPr>
              <a:t>Под мировыми ценами понимаются цены </a:t>
            </a:r>
            <a:r>
              <a:rPr lang="ru-RU" b="0" i="0" dirty="0" smtClean="0">
                <a:solidFill>
                  <a:srgbClr val="000000"/>
                </a:solidFill>
                <a:effectLst/>
                <a:latin typeface="Regular"/>
              </a:rPr>
              <a:t>крупных экс­портно-импортных сделок, заключаемых на мировых товарных рынках, в основных центрах мировой торговли. Понятие «ми­ровой товарный рынок» означает совокупность устойчивых, по­вторяющихся операций по купле-продаже данных товаров и услуг, имеющих организационные международные формы (бир­жи, аукционы и т.д.), или выражающиеся в систематических экспортно-импортных сделках крупных фирм-поставщиков и покупателей. И в мировой торговле к факторам, под воздействием кото­рых складываются рыночные цены, прежде всего естественно относится состояние спроса и предложения.</a:t>
            </a:r>
          </a:p>
          <a:p>
            <a:endParaRPr lang="ru-RU" b="0" i="0" dirty="0" smtClean="0">
              <a:solidFill>
                <a:srgbClr val="000000"/>
              </a:solidFill>
              <a:effectLst/>
              <a:latin typeface="Regular"/>
            </a:endParaRPr>
          </a:p>
        </p:txBody>
      </p:sp>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01018" y="3087460"/>
            <a:ext cx="8920534" cy="3106512"/>
          </a:xfrm>
          <a:prstGeom prst="rect">
            <a:avLst/>
          </a:prstGeom>
        </p:spPr>
      </p:pic>
    </p:spTree>
    <p:extLst>
      <p:ext uri="{BB962C8B-B14F-4D97-AF65-F5344CB8AC3E}">
        <p14:creationId xmlns:p14="http://schemas.microsoft.com/office/powerpoint/2010/main" xmlns="" val="2773963135"/>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95676" y="195942"/>
            <a:ext cx="8590782" cy="654095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xmlns="" val="1515807418"/>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956275" y="4783616"/>
            <a:ext cx="2235725" cy="2074384"/>
          </a:xfrm>
          <a:prstGeom prst="rect">
            <a:avLst/>
          </a:prstGeom>
        </p:spPr>
      </p:pic>
      <p:sp>
        <p:nvSpPr>
          <p:cNvPr id="4" name="Прямоугольник 3"/>
          <p:cNvSpPr/>
          <p:nvPr/>
        </p:nvSpPr>
        <p:spPr>
          <a:xfrm>
            <a:off x="1861457" y="268768"/>
            <a:ext cx="9503228" cy="4401205"/>
          </a:xfrm>
          <a:prstGeom prst="rect">
            <a:avLst/>
          </a:prstGeom>
          <a:ln w="57150"/>
        </p:spPr>
        <p:style>
          <a:lnRef idx="2">
            <a:schemeClr val="accent1"/>
          </a:lnRef>
          <a:fillRef idx="1">
            <a:schemeClr val="lt1"/>
          </a:fillRef>
          <a:effectRef idx="0">
            <a:schemeClr val="accent1"/>
          </a:effectRef>
          <a:fontRef idx="minor">
            <a:schemeClr val="dk1"/>
          </a:fontRef>
        </p:style>
        <p:txBody>
          <a:bodyPr wrap="square">
            <a:spAutoFit/>
          </a:bodyPr>
          <a:lstStyle/>
          <a:p>
            <a:r>
              <a:rPr lang="ru-RU" sz="2000" b="0" i="0" dirty="0" smtClean="0">
                <a:solidFill>
                  <a:srgbClr val="000000"/>
                </a:solidFill>
                <a:effectLst/>
                <a:latin typeface="Times New Roman" panose="02020603050405020304" pitchFamily="18" charset="0"/>
                <a:cs typeface="Times New Roman" panose="02020603050405020304" pitchFamily="18" charset="0"/>
              </a:rPr>
              <a:t>Практически на цену предлагаемого товара влияет: платежеспособный спрос покупателя данного товара, т.е. попросту говоря, наличие денег; объем спроса - количество товара, которое способен приобрести покупатель; полезность товара и его потребительские свойства.</a:t>
            </a:r>
          </a:p>
          <a:p>
            <a:endParaRPr lang="ru-RU" sz="2000" b="0" i="0" dirty="0" smtClean="0">
              <a:solidFill>
                <a:srgbClr val="000000"/>
              </a:solidFill>
              <a:effectLst/>
              <a:latin typeface="Times New Roman" panose="02020603050405020304" pitchFamily="18" charset="0"/>
              <a:cs typeface="Times New Roman" panose="02020603050405020304" pitchFamily="18" charset="0"/>
            </a:endParaRPr>
          </a:p>
          <a:p>
            <a:r>
              <a:rPr lang="ru-RU" sz="2000" b="0" i="0" dirty="0" smtClean="0">
                <a:solidFill>
                  <a:srgbClr val="000000"/>
                </a:solidFill>
                <a:effectLst/>
                <a:latin typeface="Times New Roman" panose="02020603050405020304" pitchFamily="18" charset="0"/>
                <a:cs typeface="Times New Roman" panose="02020603050405020304" pitchFamily="18" charset="0"/>
              </a:rPr>
              <a:t>На стороне предложения составляющие </a:t>
            </a:r>
            <a:r>
              <a:rPr lang="ru-RU" sz="2000" b="0" i="0" dirty="0" err="1" smtClean="0">
                <a:solidFill>
                  <a:srgbClr val="000000"/>
                </a:solidFill>
                <a:effectLst/>
                <a:latin typeface="Times New Roman" panose="02020603050405020304" pitchFamily="18" charset="0"/>
                <a:cs typeface="Times New Roman" panose="02020603050405020304" pitchFamily="18" charset="0"/>
              </a:rPr>
              <a:t>ценообразующие</a:t>
            </a:r>
            <a:r>
              <a:rPr lang="ru-RU" sz="2000" b="0" i="0" dirty="0" smtClean="0">
                <a:solidFill>
                  <a:srgbClr val="000000"/>
                </a:solidFill>
                <a:effectLst/>
                <a:latin typeface="Times New Roman" panose="02020603050405020304" pitchFamily="18" charset="0"/>
                <a:cs typeface="Times New Roman" panose="02020603050405020304" pitchFamily="18" charset="0"/>
              </a:rPr>
              <a:t> факторы: количество товара, предлагаемого продавцом на рынке;  издержки производства и обращения при реализации товара на рынке; цены на ресурсы или на средства производства, исполь­зуемые в производстве соответствующего товара.</a:t>
            </a:r>
          </a:p>
          <a:p>
            <a:endParaRPr lang="ru-RU" sz="2000" b="0" i="0" dirty="0" smtClean="0">
              <a:solidFill>
                <a:srgbClr val="000000"/>
              </a:solidFill>
              <a:effectLst/>
              <a:latin typeface="Times New Roman" panose="02020603050405020304" pitchFamily="18" charset="0"/>
              <a:cs typeface="Times New Roman" panose="02020603050405020304" pitchFamily="18" charset="0"/>
            </a:endParaRPr>
          </a:p>
          <a:p>
            <a:r>
              <a:rPr lang="ru-RU" sz="2000" b="0" i="0" dirty="0" smtClean="0">
                <a:solidFill>
                  <a:srgbClr val="000000"/>
                </a:solidFill>
                <a:effectLst/>
                <a:latin typeface="Times New Roman" panose="02020603050405020304" pitchFamily="18" charset="0"/>
                <a:cs typeface="Times New Roman" panose="02020603050405020304" pitchFamily="18" charset="0"/>
              </a:rPr>
              <a:t>Общим фактором является </a:t>
            </a:r>
            <a:r>
              <a:rPr lang="ru-RU" sz="2000" b="0" i="0" dirty="0" err="1" smtClean="0">
                <a:solidFill>
                  <a:srgbClr val="000000"/>
                </a:solidFill>
                <a:effectLst/>
                <a:latin typeface="Times New Roman" panose="02020603050405020304" pitchFamily="18" charset="0"/>
                <a:cs typeface="Times New Roman" panose="02020603050405020304" pitchFamily="18" charset="0"/>
              </a:rPr>
              <a:t>замещаемость</a:t>
            </a:r>
            <a:r>
              <a:rPr lang="ru-RU" sz="2000" b="0" i="0" dirty="0" smtClean="0">
                <a:solidFill>
                  <a:srgbClr val="000000"/>
                </a:solidFill>
                <a:effectLst/>
                <a:latin typeface="Times New Roman" panose="02020603050405020304" pitchFamily="18" charset="0"/>
                <a:cs typeface="Times New Roman" panose="02020603050405020304" pitchFamily="18" charset="0"/>
              </a:rPr>
              <a:t> предлагаемого к реализации товара другим, удовлетворяющим покупателя. На уровень мировых цен воздействуют валюта платежа, условия расчета и некоторые другие, как экономические, так и вне­экономические факторы.</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7841868" y="4783616"/>
            <a:ext cx="2114407" cy="2074384"/>
          </a:xfrm>
          <a:prstGeom prst="rect">
            <a:avLst/>
          </a:prstGeom>
        </p:spPr>
      </p:pic>
      <p:pic>
        <p:nvPicPr>
          <p:cNvPr id="9" name="Рисунок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06143" y="4791453"/>
            <a:ext cx="2235725" cy="2074384"/>
          </a:xfrm>
          <a:prstGeom prst="rect">
            <a:avLst/>
          </a:prstGeom>
        </p:spPr>
      </p:pic>
      <p:pic>
        <p:nvPicPr>
          <p:cNvPr id="10" name="Рисунок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3491736" y="4791453"/>
            <a:ext cx="2114407" cy="2074384"/>
          </a:xfrm>
          <a:prstGeom prst="rect">
            <a:avLst/>
          </a:prstGeom>
        </p:spPr>
      </p:pic>
    </p:spTree>
    <p:extLst>
      <p:ext uri="{BB962C8B-B14F-4D97-AF65-F5344CB8AC3E}">
        <p14:creationId xmlns:p14="http://schemas.microsoft.com/office/powerpoint/2010/main" xmlns="" val="3584962354"/>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077844" y="239971"/>
            <a:ext cx="6096000" cy="830997"/>
          </a:xfrm>
          <a:prstGeom prst="rect">
            <a:avLst/>
          </a:prstGeom>
        </p:spPr>
        <p:txBody>
          <a:bodyPr>
            <a:spAutoFit/>
          </a:bodyPr>
          <a:lstStyle/>
          <a:p>
            <a:r>
              <a:rPr lang="ru-RU" sz="2400" b="1" dirty="0" smtClean="0">
                <a:solidFill>
                  <a:schemeClr val="accent1">
                    <a:lumMod val="75000"/>
                  </a:schemeClr>
                </a:solidFill>
              </a:rPr>
              <a:t>5.Регулирование внешней торговли, тарифные и нетарифные методы.</a:t>
            </a:r>
            <a:endParaRPr lang="ru-RU" sz="2400" b="1" dirty="0">
              <a:solidFill>
                <a:schemeClr val="accent1">
                  <a:lumMod val="75000"/>
                </a:schemeClr>
              </a:solidFill>
            </a:endParaRPr>
          </a:p>
        </p:txBody>
      </p:sp>
      <p:sp>
        <p:nvSpPr>
          <p:cNvPr id="7" name="Прямоугольник 6"/>
          <p:cNvSpPr/>
          <p:nvPr/>
        </p:nvSpPr>
        <p:spPr>
          <a:xfrm>
            <a:off x="1665516" y="1387795"/>
            <a:ext cx="6379028" cy="4708981"/>
          </a:xfrm>
          <a:prstGeom prst="rect">
            <a:avLst/>
          </a:prstGeom>
          <a:ln w="57150"/>
        </p:spPr>
        <p:style>
          <a:lnRef idx="2">
            <a:schemeClr val="accent1"/>
          </a:lnRef>
          <a:fillRef idx="1">
            <a:schemeClr val="lt1"/>
          </a:fillRef>
          <a:effectRef idx="0">
            <a:schemeClr val="accent1"/>
          </a:effectRef>
          <a:fontRef idx="minor">
            <a:schemeClr val="dk1"/>
          </a:fontRef>
        </p:style>
        <p:txBody>
          <a:bodyPr wrap="square">
            <a:spAutoFit/>
          </a:bodyPr>
          <a:lstStyle/>
          <a:p>
            <a:r>
              <a:rPr lang="ru-RU" sz="2000" dirty="0">
                <a:latin typeface="Times New Roman" panose="02020603050405020304" pitchFamily="18" charset="0"/>
                <a:cs typeface="Times New Roman" panose="02020603050405020304" pitchFamily="18" charset="0"/>
              </a:rPr>
              <a:t>Практическим инструментом политики протекционизма является таможенное регулирование внешней торговли. Существуют две основные группы методов протекционизма: таможенно-тарифные и нетарифные</a:t>
            </a:r>
            <a:r>
              <a:rPr lang="ru-RU" sz="2000" dirty="0" smtClean="0">
                <a:latin typeface="Times New Roman" panose="02020603050405020304" pitchFamily="18" charset="0"/>
                <a:cs typeface="Times New Roman" panose="02020603050405020304" pitchFamily="18" charset="0"/>
              </a:rPr>
              <a:t>.</a:t>
            </a:r>
          </a:p>
          <a:p>
            <a:endParaRPr lang="ru-RU"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Таможенно-тарифные методы предполагают </a:t>
            </a:r>
            <a:r>
              <a:rPr lang="ru-RU" sz="2000" dirty="0">
                <a:latin typeface="Times New Roman" panose="02020603050405020304" pitchFamily="18" charset="0"/>
                <a:cs typeface="Times New Roman" panose="02020603050405020304" pitchFamily="18" charset="0"/>
              </a:rPr>
              <a:t>установление и взимание различных таможенных пошлин к внешнеторговой деятельности. </a:t>
            </a:r>
            <a:endParaRPr lang="ru-RU"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ru-RU"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Нетарифные </a:t>
            </a:r>
            <a:r>
              <a:rPr lang="ru-RU" sz="2000" dirty="0">
                <a:latin typeface="Times New Roman" panose="02020603050405020304" pitchFamily="18" charset="0"/>
                <a:cs typeface="Times New Roman" panose="02020603050405020304" pitchFamily="18" charset="0"/>
              </a:rPr>
              <a:t>методы, которых насчитывается до 50, связаны с установлением различных запретов, квот, лицензий и ограничении в сфере внешнеторговой деятельности. В действительности внешнеторговая политика любой страны основана на сочетании этих двух групп методов.</a:t>
            </a:r>
          </a:p>
        </p:txBody>
      </p:sp>
      <p:pic>
        <p:nvPicPr>
          <p:cNvPr id="8" name="Рисунок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425543" y="3052356"/>
            <a:ext cx="2973720" cy="33702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793970125"/>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Волна 8"/>
          <p:cNvSpPr/>
          <p:nvPr/>
        </p:nvSpPr>
        <p:spPr>
          <a:xfrm>
            <a:off x="2057400" y="4059239"/>
            <a:ext cx="8327572" cy="963232"/>
          </a:xfrm>
          <a:prstGeom prst="wav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687286" y="123655"/>
            <a:ext cx="8697686"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b="0" i="0" dirty="0" smtClean="0">
                <a:solidFill>
                  <a:srgbClr val="000000"/>
                </a:solidFill>
                <a:effectLst/>
                <a:latin typeface="Tahoma" panose="020B0604030504040204" pitchFamily="34" charset="0"/>
              </a:rPr>
              <a:t>Наиболее распространенным и традиционным способом </a:t>
            </a:r>
            <a:r>
              <a:rPr lang="ru-RU" b="0" i="0" u="none" strike="noStrike" dirty="0" smtClean="0">
                <a:effectLst/>
                <a:latin typeface="Tahoma" panose="020B0604030504040204" pitchFamily="34" charset="0"/>
              </a:rPr>
              <a:t>таможенно-тарифного регулирования внешней торговли</a:t>
            </a:r>
            <a:r>
              <a:rPr lang="ru-RU" b="0" i="0" dirty="0" smtClean="0">
                <a:solidFill>
                  <a:srgbClr val="000000"/>
                </a:solidFill>
                <a:effectLst/>
                <a:latin typeface="Tahoma" panose="020B0604030504040204" pitchFamily="34" charset="0"/>
              </a:rPr>
              <a:t> является таможенная пошлина.</a:t>
            </a:r>
          </a:p>
          <a:p>
            <a:r>
              <a:rPr lang="ru-RU" b="1" i="1" dirty="0" smtClean="0">
                <a:solidFill>
                  <a:srgbClr val="000000"/>
                </a:solidFill>
                <a:effectLst/>
                <a:latin typeface="Tahoma" panose="020B0604030504040204" pitchFamily="34" charset="0"/>
              </a:rPr>
              <a:t>Таможенная пошлина</a:t>
            </a:r>
            <a:r>
              <a:rPr lang="ru-RU" b="0" i="0" dirty="0" smtClean="0">
                <a:solidFill>
                  <a:srgbClr val="000000"/>
                </a:solidFill>
                <a:effectLst/>
                <a:latin typeface="Tahoma" panose="020B0604030504040204" pitchFamily="34" charset="0"/>
              </a:rPr>
              <a:t> — это косвенный налог, который взимается за товар, ввозимый или вывозимый из таможенной территории, и который не может изменяться в зависимости от двух факторов: от общего уровня налогообложения и от стоимости услуг, оказываемых таможней.</a:t>
            </a:r>
          </a:p>
          <a:p>
            <a:r>
              <a:rPr lang="ru-RU" dirty="0">
                <a:solidFill>
                  <a:srgbClr val="000000"/>
                </a:solidFill>
                <a:latin typeface="Tahoma" panose="020B0604030504040204" pitchFamily="34" charset="0"/>
              </a:rPr>
              <a:t>О</a:t>
            </a:r>
            <a:r>
              <a:rPr lang="ru-RU" b="0" i="0" dirty="0" smtClean="0">
                <a:solidFill>
                  <a:srgbClr val="000000"/>
                </a:solidFill>
                <a:effectLst/>
                <a:latin typeface="Tahoma" panose="020B0604030504040204" pitchFamily="34" charset="0"/>
              </a:rPr>
              <a:t>на влияет на цену товара. В таможенной практике товаром называется только движимое материальное имущество.</a:t>
            </a:r>
            <a:endParaRPr lang="ru-RU" b="0" i="0" dirty="0">
              <a:solidFill>
                <a:srgbClr val="000000"/>
              </a:solidFill>
              <a:effectLst/>
              <a:latin typeface="Tahoma" panose="020B0604030504040204" pitchFamily="34" charset="0"/>
            </a:endParaRPr>
          </a:p>
        </p:txBody>
      </p:sp>
      <p:sp>
        <p:nvSpPr>
          <p:cNvPr id="5" name="Прямоугольник 4"/>
          <p:cNvSpPr/>
          <p:nvPr/>
        </p:nvSpPr>
        <p:spPr>
          <a:xfrm>
            <a:off x="1545771" y="2581910"/>
            <a:ext cx="10145485"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b="0" i="0" dirty="0" smtClean="0">
                <a:solidFill>
                  <a:srgbClr val="000000"/>
                </a:solidFill>
                <a:effectLst/>
                <a:latin typeface="Tahoma" panose="020B0604030504040204" pitchFamily="34" charset="0"/>
              </a:rPr>
              <a:t>Таможенная пошлина имеет два существенных признака.</a:t>
            </a:r>
          </a:p>
          <a:p>
            <a:r>
              <a:rPr lang="ru-RU" b="0" i="0" dirty="0" smtClean="0">
                <a:solidFill>
                  <a:srgbClr val="000000"/>
                </a:solidFill>
                <a:effectLst/>
                <a:latin typeface="Tahoma" panose="020B0604030504040204" pitchFamily="34" charset="0"/>
              </a:rPr>
              <a:t> Во-первых, она может изыматься только государством. И поэтому поступает в государственный (федеральный), а не местный бюджет. </a:t>
            </a:r>
          </a:p>
          <a:p>
            <a:r>
              <a:rPr lang="ru-RU" b="0" i="0" dirty="0" smtClean="0">
                <a:solidFill>
                  <a:srgbClr val="000000"/>
                </a:solidFill>
                <a:effectLst/>
                <a:latin typeface="Tahoma" panose="020B0604030504040204" pitchFamily="34" charset="0"/>
              </a:rPr>
              <a:t>Во-вторых, импортная пошлина применяется к товарам иностранного происхождения. А экспортная (хотя и нетипичный вид пошлины) — к товарам отечественного производства. </a:t>
            </a:r>
            <a:endParaRPr lang="ru-RU" dirty="0"/>
          </a:p>
        </p:txBody>
      </p:sp>
      <p:sp>
        <p:nvSpPr>
          <p:cNvPr id="6" name="Прямоугольник 5"/>
          <p:cNvSpPr/>
          <p:nvPr/>
        </p:nvSpPr>
        <p:spPr>
          <a:xfrm>
            <a:off x="2149929" y="4209170"/>
            <a:ext cx="8937170" cy="646331"/>
          </a:xfrm>
          <a:prstGeom prst="rect">
            <a:avLst/>
          </a:prstGeom>
        </p:spPr>
        <p:txBody>
          <a:bodyPr wrap="square">
            <a:spAutoFit/>
          </a:bodyPr>
          <a:lstStyle/>
          <a:p>
            <a:r>
              <a:rPr lang="ru-RU" b="0" i="0" dirty="0" smtClean="0">
                <a:solidFill>
                  <a:srgbClr val="000000"/>
                </a:solidFill>
                <a:effectLst/>
                <a:latin typeface="Tahoma" panose="020B0604030504040204" pitchFamily="34" charset="0"/>
              </a:rPr>
              <a:t>Эффективная ставка таможенной пошлины характеризует два основных принципа, которые лежат в основе общего эффекта протекционизма :</a:t>
            </a:r>
          </a:p>
        </p:txBody>
      </p:sp>
      <p:sp>
        <p:nvSpPr>
          <p:cNvPr id="7" name="Прямоугольник 6"/>
          <p:cNvSpPr/>
          <p:nvPr/>
        </p:nvSpPr>
        <p:spPr>
          <a:xfrm>
            <a:off x="1981199" y="4842620"/>
            <a:ext cx="5072743" cy="1754326"/>
          </a:xfrm>
          <a:prstGeom prst="rect">
            <a:avLst/>
          </a:prstGeom>
        </p:spPr>
        <p:txBody>
          <a:bodyPr wrap="square">
            <a:spAutoFit/>
          </a:bodyPr>
          <a:lstStyle/>
          <a:p>
            <a:endParaRPr lang="ru-RU" b="0" i="0" dirty="0" smtClean="0">
              <a:solidFill>
                <a:srgbClr val="000000"/>
              </a:solidFill>
              <a:effectLst/>
              <a:latin typeface="Tahoma" panose="020B0604030504040204" pitchFamily="34" charset="0"/>
            </a:endParaRPr>
          </a:p>
          <a:p>
            <a:r>
              <a:rPr lang="ru-RU" dirty="0">
                <a:solidFill>
                  <a:srgbClr val="000000"/>
                </a:solidFill>
                <a:latin typeface="Tahoma" panose="020B0604030504040204" pitchFamily="34" charset="0"/>
              </a:rPr>
              <a:t>д</a:t>
            </a:r>
            <a:r>
              <a:rPr lang="ru-RU" b="0" i="0" dirty="0" smtClean="0">
                <a:solidFill>
                  <a:srgbClr val="000000"/>
                </a:solidFill>
                <a:effectLst/>
                <a:latin typeface="Tahoma" panose="020B0604030504040204" pitchFamily="34" charset="0"/>
              </a:rPr>
              <a:t>оходы отрасли или добавленная стоимость будут подвержены воздействию торговых барьеров, не только возводимых на пути импорта, но и действующих на рынке сырья и материалов отрасли</a:t>
            </a:r>
          </a:p>
        </p:txBody>
      </p:sp>
      <p:sp>
        <p:nvSpPr>
          <p:cNvPr id="8" name="Прямоугольник 7"/>
          <p:cNvSpPr/>
          <p:nvPr/>
        </p:nvSpPr>
        <p:spPr>
          <a:xfrm>
            <a:off x="6221186" y="5301577"/>
            <a:ext cx="6096000" cy="1477328"/>
          </a:xfrm>
          <a:prstGeom prst="rect">
            <a:avLst/>
          </a:prstGeom>
        </p:spPr>
        <p:txBody>
          <a:bodyPr>
            <a:spAutoFit/>
          </a:bodyPr>
          <a:lstStyle/>
          <a:p>
            <a:pPr lvl="2"/>
            <a:r>
              <a:rPr lang="ru-RU" b="0" i="0" dirty="0" smtClean="0">
                <a:solidFill>
                  <a:srgbClr val="000000"/>
                </a:solidFill>
                <a:effectLst/>
                <a:latin typeface="Tahoma" panose="020B0604030504040204" pitchFamily="34" charset="0"/>
              </a:rPr>
              <a:t>при этом, если конечная продукция отрасли защищена более высокой пошлиной, чем ее промежуточная продукция, фактический защитный тариф превысит его номинальный уровень.</a:t>
            </a:r>
            <a:endParaRPr lang="ru-RU" b="0" i="0" dirty="0">
              <a:solidFill>
                <a:srgbClr val="000000"/>
              </a:solidFill>
              <a:effectLst/>
              <a:latin typeface="Tahoma" panose="020B0604030504040204" pitchFamily="34" charset="0"/>
            </a:endParaRPr>
          </a:p>
        </p:txBody>
      </p:sp>
      <p:cxnSp>
        <p:nvCxnSpPr>
          <p:cNvPr id="11" name="Прямая со стрелкой 10"/>
          <p:cNvCxnSpPr/>
          <p:nvPr/>
        </p:nvCxnSpPr>
        <p:spPr>
          <a:xfrm flipH="1">
            <a:off x="3570514" y="4855501"/>
            <a:ext cx="489857" cy="31690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10036629" y="4989922"/>
            <a:ext cx="234044" cy="38648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5583592"/>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17913" y="173895"/>
            <a:ext cx="8567057"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b="1" i="1" dirty="0" smtClean="0">
                <a:solidFill>
                  <a:srgbClr val="252525"/>
                </a:solidFill>
                <a:effectLst/>
                <a:latin typeface="Arial" panose="020B0604020202020204" pitchFamily="34" charset="0"/>
              </a:rPr>
              <a:t>Нетарифные методы регулирования внешне экономической деятельности</a:t>
            </a:r>
            <a:r>
              <a:rPr lang="ru-RU" b="0" i="0" dirty="0" smtClean="0">
                <a:solidFill>
                  <a:srgbClr val="252525"/>
                </a:solidFill>
                <a:effectLst/>
                <a:latin typeface="Arial" panose="020B0604020202020204" pitchFamily="34" charset="0"/>
              </a:rPr>
              <a:t> — совокупность методов государственного регулирования</a:t>
            </a:r>
            <a:r>
              <a:rPr lang="ru-RU" b="0" i="0" dirty="0" smtClean="0">
                <a:effectLst/>
                <a:latin typeface="Arial" panose="020B0604020202020204" pitchFamily="34" charset="0"/>
              </a:rPr>
              <a:t> </a:t>
            </a:r>
            <a:r>
              <a:rPr lang="ru-RU" b="0" i="0" u="none" strike="noStrike" dirty="0" smtClean="0">
                <a:effectLst/>
                <a:latin typeface="Arial" panose="020B0604020202020204" pitchFamily="34" charset="0"/>
              </a:rPr>
              <a:t>внешнеэкономической деятельности</a:t>
            </a:r>
            <a:r>
              <a:rPr lang="ru-RU" b="0" i="0" dirty="0" smtClean="0">
                <a:effectLst/>
                <a:latin typeface="Arial" panose="020B0604020202020204" pitchFamily="34" charset="0"/>
              </a:rPr>
              <a:t>, имеющих целью воздействие на процессы в сфере внешнеэкономической деятельности, но не относящихся к </a:t>
            </a:r>
            <a:r>
              <a:rPr lang="ru-RU" b="0" i="0" u="none" strike="noStrike" dirty="0" smtClean="0">
                <a:effectLst/>
                <a:latin typeface="Arial" panose="020B0604020202020204" pitchFamily="34" charset="0"/>
              </a:rPr>
              <a:t>таможенно-тарифным методам государственного регулирования</a:t>
            </a:r>
            <a:r>
              <a:rPr lang="ru-RU" b="0" i="0" dirty="0" smtClean="0">
                <a:effectLst/>
                <a:latin typeface="Arial" panose="020B0604020202020204" pitchFamily="34" charset="0"/>
              </a:rPr>
              <a:t>.</a:t>
            </a:r>
            <a:endParaRPr lang="ru-RU" dirty="0"/>
          </a:p>
        </p:txBody>
      </p:sp>
      <p:sp>
        <p:nvSpPr>
          <p:cNvPr id="5" name="Прямоугольник 4"/>
          <p:cNvSpPr/>
          <p:nvPr/>
        </p:nvSpPr>
        <p:spPr>
          <a:xfrm>
            <a:off x="3222171" y="2047434"/>
            <a:ext cx="5085879" cy="369332"/>
          </a:xfrm>
          <a:prstGeom prst="rect">
            <a:avLst/>
          </a:prstGeom>
        </p:spPr>
        <p:txBody>
          <a:bodyPr wrap="none">
            <a:spAutoFit/>
          </a:bodyPr>
          <a:lstStyle/>
          <a:p>
            <a:r>
              <a:rPr lang="ru-RU" b="1" i="0" u="sng" dirty="0" smtClean="0">
                <a:solidFill>
                  <a:srgbClr val="000000"/>
                </a:solidFill>
                <a:effectLst/>
                <a:latin typeface="Linux Libertine"/>
              </a:rPr>
              <a:t>Цели и задачи введения нетарифных мер.</a:t>
            </a:r>
            <a:endParaRPr lang="ru-RU" b="1" i="0" u="sng" dirty="0">
              <a:solidFill>
                <a:srgbClr val="000000"/>
              </a:solidFill>
              <a:effectLst/>
              <a:latin typeface="Linux Libertine"/>
            </a:endParaRPr>
          </a:p>
        </p:txBody>
      </p:sp>
      <p:sp>
        <p:nvSpPr>
          <p:cNvPr id="6" name="Прямоугольник 5"/>
          <p:cNvSpPr/>
          <p:nvPr/>
        </p:nvSpPr>
        <p:spPr>
          <a:xfrm>
            <a:off x="2481945" y="2535980"/>
            <a:ext cx="9350828" cy="3970318"/>
          </a:xfrm>
          <a:prstGeom prst="rect">
            <a:avLst/>
          </a:prstGeom>
          <a:ln w="57150">
            <a:solidFill>
              <a:schemeClr val="bg2">
                <a:lumMod val="2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buFont typeface="+mj-lt"/>
              <a:buAutoNum type="arabicPeriod"/>
            </a:pPr>
            <a:r>
              <a:rPr lang="ru-RU" b="0" i="0" dirty="0" smtClean="0">
                <a:solidFill>
                  <a:schemeClr val="tx1"/>
                </a:solidFill>
                <a:effectLst/>
                <a:latin typeface="Arial" panose="020B0604020202020204" pitchFamily="34" charset="0"/>
              </a:rPr>
              <a:t> Введение временных количественных ограничений </a:t>
            </a:r>
            <a:r>
              <a:rPr lang="ru-RU" b="0" i="0" u="none" strike="noStrike" dirty="0" smtClean="0">
                <a:solidFill>
                  <a:schemeClr val="tx1"/>
                </a:solidFill>
                <a:effectLst/>
                <a:latin typeface="Arial" panose="020B0604020202020204" pitchFamily="34" charset="0"/>
              </a:rPr>
              <a:t>экспорта</a:t>
            </a:r>
            <a:r>
              <a:rPr lang="ru-RU" b="0" i="0" dirty="0" smtClean="0">
                <a:solidFill>
                  <a:schemeClr val="tx1"/>
                </a:solidFill>
                <a:effectLst/>
                <a:latin typeface="Arial" panose="020B0604020202020204" pitchFamily="34" charset="0"/>
              </a:rPr>
              <a:t> или </a:t>
            </a:r>
            <a:r>
              <a:rPr lang="ru-RU" b="0" i="0" u="none" strike="noStrike" dirty="0" smtClean="0">
                <a:solidFill>
                  <a:schemeClr val="tx1"/>
                </a:solidFill>
                <a:effectLst/>
                <a:latin typeface="Arial" panose="020B0604020202020204" pitchFamily="34" charset="0"/>
              </a:rPr>
              <a:t>импорта</a:t>
            </a:r>
            <a:r>
              <a:rPr lang="ru-RU" b="0" i="0" dirty="0" smtClean="0">
                <a:solidFill>
                  <a:schemeClr val="tx1"/>
                </a:solidFill>
                <a:effectLst/>
                <a:latin typeface="Arial" panose="020B0604020202020204" pitchFamily="34" charset="0"/>
              </a:rPr>
              <a:t> отдельных товаров, вызванных необходимостью защиты национального рынка</a:t>
            </a:r>
          </a:p>
          <a:p>
            <a:pPr>
              <a:buFont typeface="+mj-lt"/>
              <a:buAutoNum type="arabicPeriod"/>
            </a:pPr>
            <a:r>
              <a:rPr lang="ru-RU" b="0" i="0" dirty="0" smtClean="0">
                <a:solidFill>
                  <a:schemeClr val="tx1"/>
                </a:solidFill>
                <a:effectLst/>
                <a:latin typeface="Arial" panose="020B0604020202020204" pitchFamily="34" charset="0"/>
              </a:rPr>
              <a:t> Реализация разрешительного порядка экспорта или импорта отдельных товаров, которые могут оказать неблагоприятное воздействие на безопасность государства, жизнь или здоровье граждан, имущество физических или юридических лиц, государственное или муниципальное </a:t>
            </a:r>
            <a:r>
              <a:rPr lang="ru-RU" b="0" i="0" u="none" strike="noStrike" dirty="0" smtClean="0">
                <a:solidFill>
                  <a:schemeClr val="tx1"/>
                </a:solidFill>
                <a:effectLst/>
                <a:latin typeface="Arial" panose="020B0604020202020204" pitchFamily="34" charset="0"/>
              </a:rPr>
              <a:t>имущество</a:t>
            </a:r>
            <a:r>
              <a:rPr lang="ru-RU" b="0" i="0" dirty="0" smtClean="0">
                <a:solidFill>
                  <a:schemeClr val="tx1"/>
                </a:solidFill>
                <a:effectLst/>
                <a:latin typeface="Arial" panose="020B0604020202020204" pitchFamily="34" charset="0"/>
              </a:rPr>
              <a:t>, </a:t>
            </a:r>
            <a:r>
              <a:rPr lang="ru-RU" b="0" i="0" u="none" strike="noStrike" dirty="0" smtClean="0">
                <a:solidFill>
                  <a:schemeClr val="tx1"/>
                </a:solidFill>
                <a:effectLst/>
                <a:latin typeface="Arial" panose="020B0604020202020204" pitchFamily="34" charset="0"/>
              </a:rPr>
              <a:t>окружающую среду</a:t>
            </a:r>
            <a:r>
              <a:rPr lang="ru-RU" b="0" i="0" dirty="0" smtClean="0">
                <a:solidFill>
                  <a:schemeClr val="tx1"/>
                </a:solidFill>
                <a:effectLst/>
                <a:latin typeface="Arial" panose="020B0604020202020204" pitchFamily="34" charset="0"/>
              </a:rPr>
              <a:t>, </a:t>
            </a:r>
            <a:r>
              <a:rPr lang="ru-RU" b="0" i="0" u="none" strike="noStrike" dirty="0" smtClean="0">
                <a:solidFill>
                  <a:schemeClr val="tx1"/>
                </a:solidFill>
                <a:effectLst/>
                <a:latin typeface="Arial" panose="020B0604020202020204" pitchFamily="34" charset="0"/>
              </a:rPr>
              <a:t>жизнь</a:t>
            </a:r>
            <a:r>
              <a:rPr lang="ru-RU" b="0" i="0" dirty="0" smtClean="0">
                <a:solidFill>
                  <a:schemeClr val="tx1"/>
                </a:solidFill>
                <a:effectLst/>
                <a:latin typeface="Arial" panose="020B0604020202020204" pitchFamily="34" charset="0"/>
              </a:rPr>
              <a:t> или </a:t>
            </a:r>
            <a:r>
              <a:rPr lang="ru-RU" b="0" i="0" u="none" strike="noStrike" dirty="0" smtClean="0">
                <a:solidFill>
                  <a:schemeClr val="tx1"/>
                </a:solidFill>
                <a:effectLst/>
                <a:latin typeface="Arial" panose="020B0604020202020204" pitchFamily="34" charset="0"/>
              </a:rPr>
              <a:t>здоровье</a:t>
            </a:r>
            <a:r>
              <a:rPr lang="ru-RU" b="0" i="0" dirty="0" smtClean="0">
                <a:solidFill>
                  <a:schemeClr val="tx1"/>
                </a:solidFill>
                <a:effectLst/>
                <a:latin typeface="Arial" panose="020B0604020202020204" pitchFamily="34" charset="0"/>
              </a:rPr>
              <a:t> </a:t>
            </a:r>
            <a:r>
              <a:rPr lang="ru-RU" b="0" i="0" u="none" strike="noStrike" dirty="0" smtClean="0">
                <a:solidFill>
                  <a:schemeClr val="tx1"/>
                </a:solidFill>
                <a:effectLst/>
                <a:latin typeface="Arial" panose="020B0604020202020204" pitchFamily="34" charset="0"/>
              </a:rPr>
              <a:t>животных</a:t>
            </a:r>
            <a:r>
              <a:rPr lang="ru-RU" b="0" i="0" dirty="0" smtClean="0">
                <a:solidFill>
                  <a:schemeClr val="tx1"/>
                </a:solidFill>
                <a:effectLst/>
                <a:latin typeface="Arial" panose="020B0604020202020204" pitchFamily="34" charset="0"/>
              </a:rPr>
              <a:t> и </a:t>
            </a:r>
            <a:r>
              <a:rPr lang="ru-RU" b="0" i="0" u="none" strike="noStrike" dirty="0" smtClean="0">
                <a:solidFill>
                  <a:schemeClr val="tx1"/>
                </a:solidFill>
                <a:effectLst/>
                <a:latin typeface="Arial" panose="020B0604020202020204" pitchFamily="34" charset="0"/>
              </a:rPr>
              <a:t>растений</a:t>
            </a:r>
            <a:r>
              <a:rPr lang="ru-RU" b="0" i="0" dirty="0" smtClean="0">
                <a:solidFill>
                  <a:schemeClr val="tx1"/>
                </a:solidFill>
                <a:effectLst/>
                <a:latin typeface="Arial" panose="020B0604020202020204" pitchFamily="34" charset="0"/>
              </a:rPr>
              <a:t>.</a:t>
            </a:r>
          </a:p>
          <a:p>
            <a:pPr>
              <a:buFont typeface="+mj-lt"/>
              <a:buAutoNum type="arabicPeriod"/>
            </a:pPr>
            <a:r>
              <a:rPr lang="ru-RU" b="0" i="0" dirty="0" smtClean="0">
                <a:solidFill>
                  <a:schemeClr val="tx1"/>
                </a:solidFill>
                <a:effectLst/>
                <a:latin typeface="Arial" panose="020B0604020202020204" pitchFamily="34" charset="0"/>
              </a:rPr>
              <a:t> Выполнение международных обязательств</a:t>
            </a:r>
          </a:p>
          <a:p>
            <a:pPr>
              <a:buFont typeface="+mj-lt"/>
              <a:buAutoNum type="arabicPeriod"/>
            </a:pPr>
            <a:r>
              <a:rPr lang="ru-RU" b="0" i="0" dirty="0" smtClean="0">
                <a:solidFill>
                  <a:schemeClr val="tx1"/>
                </a:solidFill>
                <a:effectLst/>
                <a:latin typeface="Arial" panose="020B0604020202020204" pitchFamily="34" charset="0"/>
              </a:rPr>
              <a:t> Введение исключительного права на экспорт или импорт отдельных товаров</a:t>
            </a:r>
          </a:p>
          <a:p>
            <a:pPr>
              <a:buFont typeface="+mj-lt"/>
              <a:buAutoNum type="arabicPeriod"/>
            </a:pPr>
            <a:r>
              <a:rPr lang="ru-RU" b="0" i="0" dirty="0" smtClean="0">
                <a:solidFill>
                  <a:schemeClr val="tx1"/>
                </a:solidFill>
                <a:effectLst/>
                <a:latin typeface="Arial" panose="020B0604020202020204" pitchFamily="34" charset="0"/>
              </a:rPr>
              <a:t> Введение специальных защитных, </a:t>
            </a:r>
            <a:r>
              <a:rPr lang="ru-RU" b="0" i="0" u="none" strike="noStrike" dirty="0" smtClean="0">
                <a:solidFill>
                  <a:schemeClr val="tx1"/>
                </a:solidFill>
                <a:effectLst/>
                <a:latin typeface="Arial" panose="020B0604020202020204" pitchFamily="34" charset="0"/>
              </a:rPr>
              <a:t>антидемпинговых</a:t>
            </a:r>
            <a:r>
              <a:rPr lang="ru-RU" b="0" i="0" dirty="0" smtClean="0">
                <a:solidFill>
                  <a:schemeClr val="tx1"/>
                </a:solidFill>
                <a:effectLst/>
                <a:latin typeface="Arial" panose="020B0604020202020204" pitchFamily="34" charset="0"/>
              </a:rPr>
              <a:t> и компенсационных мер</a:t>
            </a:r>
          </a:p>
          <a:p>
            <a:pPr>
              <a:buFont typeface="+mj-lt"/>
              <a:buAutoNum type="arabicPeriod"/>
            </a:pPr>
            <a:r>
              <a:rPr lang="ru-RU" b="0" i="0" dirty="0" smtClean="0">
                <a:solidFill>
                  <a:schemeClr val="tx1"/>
                </a:solidFill>
                <a:effectLst/>
                <a:latin typeface="Arial" panose="020B0604020202020204" pitchFamily="34" charset="0"/>
              </a:rPr>
              <a:t> Защита общественной морали и правопорядка</a:t>
            </a:r>
          </a:p>
          <a:p>
            <a:pPr>
              <a:buFont typeface="+mj-lt"/>
              <a:buAutoNum type="arabicPeriod"/>
            </a:pPr>
            <a:r>
              <a:rPr lang="ru-RU" b="0" i="0" dirty="0" smtClean="0">
                <a:solidFill>
                  <a:schemeClr val="tx1"/>
                </a:solidFill>
                <a:effectLst/>
                <a:latin typeface="Arial" panose="020B0604020202020204" pitchFamily="34" charset="0"/>
              </a:rPr>
              <a:t> Защита культурных ценностей</a:t>
            </a:r>
          </a:p>
          <a:p>
            <a:pPr>
              <a:buFont typeface="+mj-lt"/>
              <a:buAutoNum type="arabicPeriod"/>
            </a:pPr>
            <a:r>
              <a:rPr lang="ru-RU" b="0" i="0" dirty="0" smtClean="0">
                <a:solidFill>
                  <a:schemeClr val="tx1"/>
                </a:solidFill>
                <a:effectLst/>
                <a:latin typeface="Arial" panose="020B0604020202020204" pitchFamily="34" charset="0"/>
              </a:rPr>
              <a:t> Обеспечение </a:t>
            </a:r>
            <a:r>
              <a:rPr lang="ru-RU" b="0" i="0" u="none" strike="noStrike" dirty="0" smtClean="0">
                <a:solidFill>
                  <a:schemeClr val="tx1"/>
                </a:solidFill>
                <a:effectLst/>
                <a:latin typeface="Arial" panose="020B0604020202020204" pitchFamily="34" charset="0"/>
              </a:rPr>
              <a:t>национальной безопасности</a:t>
            </a:r>
            <a:endParaRPr lang="ru-RU" b="0" i="0" dirty="0">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3930128057"/>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03093" y="116833"/>
            <a:ext cx="4364336" cy="461665"/>
          </a:xfrm>
          <a:prstGeom prst="rect">
            <a:avLst/>
          </a:prstGeom>
        </p:spPr>
        <p:txBody>
          <a:bodyPr wrap="none">
            <a:spAutoFit/>
          </a:bodyPr>
          <a:lstStyle/>
          <a:p>
            <a:r>
              <a:rPr lang="ru-RU" sz="2400" b="1" i="1" dirty="0" smtClean="0">
                <a:solidFill>
                  <a:schemeClr val="accent1">
                    <a:lumMod val="50000"/>
                  </a:schemeClr>
                </a:solidFill>
              </a:rPr>
              <a:t>6.Виды таможенных пошлин.</a:t>
            </a:r>
          </a:p>
        </p:txBody>
      </p:sp>
      <p:sp>
        <p:nvSpPr>
          <p:cNvPr id="5" name="Прямоугольник 4"/>
          <p:cNvSpPr/>
          <p:nvPr/>
        </p:nvSpPr>
        <p:spPr>
          <a:xfrm>
            <a:off x="1970492" y="729288"/>
            <a:ext cx="8593874"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i="1" u="sng" dirty="0" smtClean="0">
                <a:solidFill>
                  <a:srgbClr val="252525"/>
                </a:solidFill>
                <a:effectLst/>
                <a:latin typeface="Arial" panose="020B0604020202020204" pitchFamily="34" charset="0"/>
              </a:rPr>
              <a:t>Таможенная пошлина</a:t>
            </a:r>
            <a:r>
              <a:rPr lang="ru-RU" b="0" i="0" dirty="0" smtClean="0">
                <a:solidFill>
                  <a:srgbClr val="252525"/>
                </a:solidFill>
                <a:effectLst/>
                <a:latin typeface="Arial" panose="020B0604020202020204" pitchFamily="34" charset="0"/>
              </a:rPr>
              <a:t> — обязательный платеж, взимаемый таможенными органами в связи с перемещением товаров </a:t>
            </a:r>
            <a:r>
              <a:rPr lang="ru-RU" b="0" i="0" dirty="0" smtClean="0">
                <a:effectLst/>
                <a:latin typeface="Arial" panose="020B0604020202020204" pitchFamily="34" charset="0"/>
              </a:rPr>
              <a:t>через </a:t>
            </a:r>
            <a:r>
              <a:rPr lang="ru-RU" b="0" i="0" u="none" strike="noStrike" dirty="0" smtClean="0">
                <a:effectLst/>
                <a:latin typeface="Arial" panose="020B0604020202020204" pitchFamily="34" charset="0"/>
              </a:rPr>
              <a:t>таможенную границу</a:t>
            </a:r>
            <a:r>
              <a:rPr lang="ru-RU" b="0" i="0" dirty="0" smtClean="0">
                <a:solidFill>
                  <a:srgbClr val="252525"/>
                </a:solidFill>
                <a:effectLst/>
                <a:latin typeface="Arial" panose="020B0604020202020204" pitchFamily="34" charset="0"/>
              </a:rPr>
              <a:t>. Уплата таможенной пошлины является неотъемлемым условием ввоза или вывоза товара и обеспечивается мерами государственного принуждения</a:t>
            </a:r>
            <a:endParaRPr lang="ru-RU" dirty="0"/>
          </a:p>
        </p:txBody>
      </p:sp>
      <p:sp>
        <p:nvSpPr>
          <p:cNvPr id="6" name="Прямоугольник 5"/>
          <p:cNvSpPr/>
          <p:nvPr/>
        </p:nvSpPr>
        <p:spPr>
          <a:xfrm>
            <a:off x="3785839" y="2044817"/>
            <a:ext cx="8608741" cy="646331"/>
          </a:xfrm>
          <a:prstGeom prst="rect">
            <a:avLst/>
          </a:prstGeom>
        </p:spPr>
        <p:txBody>
          <a:bodyPr wrap="square">
            <a:spAutoFit/>
          </a:bodyPr>
          <a:lstStyle/>
          <a:p>
            <a:r>
              <a:rPr lang="ru-RU" b="0" i="0" dirty="0" smtClean="0">
                <a:solidFill>
                  <a:srgbClr val="0070C0"/>
                </a:solidFill>
                <a:effectLst/>
                <a:latin typeface="Arial" panose="020B0604020202020204" pitchFamily="34" charset="0"/>
              </a:rPr>
              <a:t>По целям взимания выделяют</a:t>
            </a:r>
            <a:endParaRPr lang="ru-RU" b="0" i="0" dirty="0" smtClean="0">
              <a:solidFill>
                <a:srgbClr val="252525"/>
              </a:solidFill>
              <a:effectLst/>
              <a:latin typeface="Arial" panose="020B0604020202020204" pitchFamily="34" charset="0"/>
            </a:endParaRPr>
          </a:p>
          <a:p>
            <a:endParaRPr lang="ru-RU" b="0" i="0" dirty="0">
              <a:solidFill>
                <a:srgbClr val="252525"/>
              </a:solidFill>
              <a:effectLst/>
              <a:latin typeface="Arial" panose="020B0604020202020204" pitchFamily="34" charset="0"/>
            </a:endParaRPr>
          </a:p>
        </p:txBody>
      </p:sp>
      <p:sp>
        <p:nvSpPr>
          <p:cNvPr id="7" name="Прямоугольник 6"/>
          <p:cNvSpPr/>
          <p:nvPr/>
        </p:nvSpPr>
        <p:spPr>
          <a:xfrm>
            <a:off x="1426029" y="3745698"/>
            <a:ext cx="10233103" cy="3139321"/>
          </a:xfrm>
          <a:prstGeom prst="rect">
            <a:avLst/>
          </a:prstGeom>
        </p:spPr>
        <p:txBody>
          <a:bodyPr wrap="square">
            <a:spAutoFit/>
          </a:bodyPr>
          <a:lstStyle/>
          <a:p>
            <a:pPr algn="ctr"/>
            <a:r>
              <a:rPr lang="ru-RU" b="0" i="0" dirty="0" smtClean="0">
                <a:solidFill>
                  <a:srgbClr val="0070C0"/>
                </a:solidFill>
                <a:effectLst/>
                <a:latin typeface="Arial" panose="020B0604020202020204" pitchFamily="34" charset="0"/>
              </a:rPr>
              <a:t>По характеру происхождения выделяют:</a:t>
            </a:r>
          </a:p>
          <a:p>
            <a:r>
              <a:rPr lang="ru-RU" b="1" i="1" dirty="0" smtClean="0">
                <a:solidFill>
                  <a:srgbClr val="252525"/>
                </a:solidFill>
                <a:effectLst/>
                <a:latin typeface="Arial" panose="020B0604020202020204" pitchFamily="34" charset="0"/>
              </a:rPr>
              <a:t>Автономные пошлины</a:t>
            </a:r>
            <a:r>
              <a:rPr lang="ru-RU" b="0" i="0" dirty="0" smtClean="0">
                <a:solidFill>
                  <a:srgbClr val="252525"/>
                </a:solidFill>
                <a:effectLst/>
                <a:latin typeface="Arial" panose="020B0604020202020204" pitchFamily="34" charset="0"/>
              </a:rPr>
              <a:t> — пошлины, установленные страной (государственной властью) вне двухсторонних или многосторонних договоров. Часто бывают достаточно высокими. Поэтому они и являются предметами обсуждения (снижение автономных пошлин, но взамен снизятся пошлины для этой страны), в результате чего возникают конвенционные пошлины.</a:t>
            </a:r>
          </a:p>
          <a:p>
            <a:endParaRPr lang="ru-RU" b="0" i="0" dirty="0" smtClean="0">
              <a:solidFill>
                <a:srgbClr val="252525"/>
              </a:solidFill>
              <a:effectLst/>
              <a:latin typeface="Arial" panose="020B0604020202020204" pitchFamily="34" charset="0"/>
            </a:endParaRPr>
          </a:p>
          <a:p>
            <a:r>
              <a:rPr lang="ru-RU" b="1" i="0" dirty="0" smtClean="0">
                <a:solidFill>
                  <a:srgbClr val="252525"/>
                </a:solidFill>
                <a:effectLst/>
                <a:latin typeface="Arial" panose="020B0604020202020204" pitchFamily="34" charset="0"/>
              </a:rPr>
              <a:t>	</a:t>
            </a:r>
            <a:r>
              <a:rPr lang="ru-RU" b="1" i="1" dirty="0" smtClean="0">
                <a:solidFill>
                  <a:srgbClr val="252525"/>
                </a:solidFill>
                <a:effectLst/>
                <a:latin typeface="Arial" panose="020B0604020202020204" pitchFamily="34" charset="0"/>
              </a:rPr>
              <a:t>Конвенционные (договорные) пошлины</a:t>
            </a:r>
            <a:r>
              <a:rPr lang="ru-RU" b="0" i="1" dirty="0" smtClean="0">
                <a:solidFill>
                  <a:srgbClr val="252525"/>
                </a:solidFill>
                <a:effectLst/>
                <a:latin typeface="Arial" panose="020B0604020202020204" pitchFamily="34" charset="0"/>
              </a:rPr>
              <a:t> </a:t>
            </a:r>
            <a:r>
              <a:rPr lang="ru-RU" b="0" i="0" dirty="0" smtClean="0">
                <a:solidFill>
                  <a:srgbClr val="252525"/>
                </a:solidFill>
                <a:effectLst/>
                <a:latin typeface="Arial" panose="020B0604020202020204" pitchFamily="34" charset="0"/>
              </a:rPr>
              <a:t>— устанавливаются в ходе переговоров 	сторон. В одностороннем порядке государственная власть не может увеличить 	пошлины. Наибольшее распространение — многостороннее соглашение ГАТТ, 	охватывающие более 150 стран-членов ВТО и большую часть номенклатуры 	 товаров.</a:t>
            </a:r>
            <a:endParaRPr lang="ru-RU" b="0" i="0" dirty="0">
              <a:solidFill>
                <a:srgbClr val="252525"/>
              </a:solidFill>
              <a:effectLst/>
              <a:latin typeface="Arial" panose="020B0604020202020204" pitchFamily="34" charset="0"/>
            </a:endParaRPr>
          </a:p>
        </p:txBody>
      </p:sp>
      <p:sp>
        <p:nvSpPr>
          <p:cNvPr id="8" name="Прямоугольник 7"/>
          <p:cNvSpPr/>
          <p:nvPr/>
        </p:nvSpPr>
        <p:spPr>
          <a:xfrm>
            <a:off x="1426029" y="2756505"/>
            <a:ext cx="3810000" cy="923330"/>
          </a:xfrm>
          <a:prstGeom prst="rect">
            <a:avLst/>
          </a:prstGeom>
        </p:spPr>
        <p:txBody>
          <a:bodyPr wrap="square">
            <a:spAutoFit/>
          </a:bodyPr>
          <a:lstStyle/>
          <a:p>
            <a:r>
              <a:rPr lang="ru-RU" b="1" i="1" dirty="0" smtClean="0">
                <a:solidFill>
                  <a:srgbClr val="252525"/>
                </a:solidFill>
                <a:effectLst/>
                <a:latin typeface="Arial" panose="020B0604020202020204" pitchFamily="34" charset="0"/>
              </a:rPr>
              <a:t>Фискальные пошлины</a:t>
            </a:r>
            <a:r>
              <a:rPr lang="ru-RU" b="0" i="0" dirty="0" smtClean="0">
                <a:solidFill>
                  <a:srgbClr val="252525"/>
                </a:solidFill>
                <a:effectLst/>
                <a:latin typeface="Arial" panose="020B0604020202020204" pitchFamily="34" charset="0"/>
              </a:rPr>
              <a:t>.</a:t>
            </a:r>
          </a:p>
          <a:p>
            <a:r>
              <a:rPr lang="ru-RU" b="0" i="0" dirty="0" smtClean="0">
                <a:solidFill>
                  <a:srgbClr val="252525"/>
                </a:solidFill>
                <a:effectLst/>
                <a:latin typeface="Arial" panose="020B0604020202020204" pitchFamily="34" charset="0"/>
              </a:rPr>
              <a:t>Цель — поступления в бюджет. То есть бюджетные доходы.</a:t>
            </a:r>
          </a:p>
        </p:txBody>
      </p:sp>
      <p:sp>
        <p:nvSpPr>
          <p:cNvPr id="9" name="Прямоугольник 8"/>
          <p:cNvSpPr/>
          <p:nvPr/>
        </p:nvSpPr>
        <p:spPr>
          <a:xfrm>
            <a:off x="6267429" y="2643565"/>
            <a:ext cx="6096000" cy="1200329"/>
          </a:xfrm>
          <a:prstGeom prst="rect">
            <a:avLst/>
          </a:prstGeom>
        </p:spPr>
        <p:txBody>
          <a:bodyPr>
            <a:spAutoFit/>
          </a:bodyPr>
          <a:lstStyle/>
          <a:p>
            <a:r>
              <a:rPr lang="ru-RU" b="1" i="1" dirty="0" smtClean="0">
                <a:solidFill>
                  <a:srgbClr val="252525"/>
                </a:solidFill>
                <a:effectLst/>
                <a:latin typeface="Arial" panose="020B0604020202020204" pitchFamily="34" charset="0"/>
              </a:rPr>
              <a:t>Протекционистские пошлины</a:t>
            </a:r>
            <a:r>
              <a:rPr lang="ru-RU" b="0" i="0" dirty="0" smtClean="0">
                <a:solidFill>
                  <a:srgbClr val="252525"/>
                </a:solidFill>
                <a:effectLst/>
                <a:latin typeface="Arial" panose="020B0604020202020204" pitchFamily="34" charset="0"/>
              </a:rPr>
              <a:t>. </a:t>
            </a:r>
          </a:p>
          <a:p>
            <a:r>
              <a:rPr lang="ru-RU" b="0" i="0" dirty="0" smtClean="0">
                <a:solidFill>
                  <a:srgbClr val="252525"/>
                </a:solidFill>
                <a:effectLst/>
                <a:latin typeface="Arial" panose="020B0604020202020204" pitchFamily="34" charset="0"/>
              </a:rPr>
              <a:t>Цели — торгово-политические. Например, защита внутреннего рынка, стимулирование внутренних производителей и пр.</a:t>
            </a:r>
            <a:endParaRPr lang="ru-RU" dirty="0"/>
          </a:p>
        </p:txBody>
      </p:sp>
      <p:sp>
        <p:nvSpPr>
          <p:cNvPr id="10" name="Стрелка вверх 9"/>
          <p:cNvSpPr/>
          <p:nvPr/>
        </p:nvSpPr>
        <p:spPr>
          <a:xfrm rot="13252153">
            <a:off x="3787000" y="2392792"/>
            <a:ext cx="237087" cy="46518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верх 10"/>
          <p:cNvSpPr/>
          <p:nvPr/>
        </p:nvSpPr>
        <p:spPr>
          <a:xfrm rot="8450029">
            <a:off x="6998192" y="2405002"/>
            <a:ext cx="212650" cy="2682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1497932442"/>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621971" y="4506301"/>
            <a:ext cx="10428514" cy="1774373"/>
          </a:xfrm>
          <a:prstGeom prst="rect">
            <a:avLst/>
          </a:prstGeom>
          <a:solidFill>
            <a:schemeClr val="bg2"/>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6" name="Прямоугольник 5"/>
          <p:cNvSpPr/>
          <p:nvPr/>
        </p:nvSpPr>
        <p:spPr>
          <a:xfrm>
            <a:off x="1535152" y="2617822"/>
            <a:ext cx="10243458" cy="1774371"/>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13500000" scaled="1"/>
            <a:tileRect/>
          </a:grad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5" name="Прямоугольник 4"/>
          <p:cNvSpPr/>
          <p:nvPr/>
        </p:nvSpPr>
        <p:spPr>
          <a:xfrm>
            <a:off x="1621971" y="729343"/>
            <a:ext cx="10243458" cy="177437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4" name="Прямоугольник 3"/>
          <p:cNvSpPr/>
          <p:nvPr/>
        </p:nvSpPr>
        <p:spPr>
          <a:xfrm>
            <a:off x="1535152" y="94365"/>
            <a:ext cx="10656848" cy="6186309"/>
          </a:xfrm>
          <a:prstGeom prst="rect">
            <a:avLst/>
          </a:prstGeom>
        </p:spPr>
        <p:txBody>
          <a:bodyPr wrap="square">
            <a:spAutoFit/>
          </a:bodyPr>
          <a:lstStyle/>
          <a:p>
            <a:r>
              <a:rPr lang="ru-RU" b="0" i="0" dirty="0" smtClean="0">
                <a:solidFill>
                  <a:srgbClr val="0070C0"/>
                </a:solidFill>
                <a:effectLst/>
                <a:latin typeface="Arial" panose="020B0604020202020204" pitchFamily="34" charset="0"/>
              </a:rPr>
              <a:t>По объектам обложения выделяют:</a:t>
            </a:r>
          </a:p>
          <a:p>
            <a:endParaRPr lang="ru-RU" b="0" i="0" dirty="0" smtClean="0">
              <a:solidFill>
                <a:srgbClr val="0070C0"/>
              </a:solidFill>
              <a:effectLst/>
              <a:latin typeface="Arial" panose="020B0604020202020204" pitchFamily="34" charset="0"/>
            </a:endParaRPr>
          </a:p>
          <a:p>
            <a:r>
              <a:rPr lang="ru-RU" b="1" i="1" u="none" strike="noStrike" dirty="0" smtClean="0">
                <a:effectLst/>
                <a:latin typeface="Arial" panose="020B0604020202020204" pitchFamily="34" charset="0"/>
              </a:rPr>
              <a:t>Импортные</a:t>
            </a:r>
            <a:r>
              <a:rPr lang="ru-RU" b="1" i="1" dirty="0" smtClean="0">
                <a:solidFill>
                  <a:srgbClr val="252525"/>
                </a:solidFill>
                <a:effectLst/>
                <a:latin typeface="Arial" panose="020B0604020202020204" pitchFamily="34" charset="0"/>
              </a:rPr>
              <a:t> (ввозные) пошлины</a:t>
            </a:r>
            <a:r>
              <a:rPr lang="ru-RU" b="0" i="0" dirty="0" smtClean="0">
                <a:solidFill>
                  <a:srgbClr val="252525"/>
                </a:solidFill>
                <a:effectLst/>
                <a:latin typeface="Arial" panose="020B0604020202020204" pitchFamily="34" charset="0"/>
              </a:rPr>
              <a:t> — наиболее распространённый вид пошлин. Взимаются с импортируемых товаров или при выпуске товаров с таможенной территории складов внутри страны.</a:t>
            </a:r>
            <a:br>
              <a:rPr lang="ru-RU" b="0" i="0" dirty="0" smtClean="0">
                <a:solidFill>
                  <a:srgbClr val="252525"/>
                </a:solidFill>
                <a:effectLst/>
                <a:latin typeface="Arial" panose="020B0604020202020204" pitchFamily="34" charset="0"/>
              </a:rPr>
            </a:br>
            <a:r>
              <a:rPr lang="ru-RU" b="0" i="0" u="sng" dirty="0" smtClean="0">
                <a:solidFill>
                  <a:srgbClr val="252525"/>
                </a:solidFill>
                <a:effectLst/>
                <a:latin typeface="Arial" panose="020B0604020202020204" pitchFamily="34" charset="0"/>
              </a:rPr>
              <a:t>Цели</a:t>
            </a:r>
            <a:r>
              <a:rPr lang="ru-RU" b="0" i="0" dirty="0" smtClean="0">
                <a:solidFill>
                  <a:srgbClr val="252525"/>
                </a:solidFill>
                <a:effectLst/>
                <a:latin typeface="Arial" panose="020B0604020202020204" pitchFamily="34" charset="0"/>
              </a:rPr>
              <a:t>: различны.</a:t>
            </a:r>
            <a:br>
              <a:rPr lang="ru-RU" b="0" i="0" dirty="0" smtClean="0">
                <a:solidFill>
                  <a:srgbClr val="252525"/>
                </a:solidFill>
                <a:effectLst/>
                <a:latin typeface="Arial" panose="020B0604020202020204" pitchFamily="34" charset="0"/>
              </a:rPr>
            </a:br>
            <a:r>
              <a:rPr lang="ru-RU" b="0" i="0" dirty="0" smtClean="0">
                <a:solidFill>
                  <a:srgbClr val="252525"/>
                </a:solidFill>
                <a:effectLst/>
                <a:latin typeface="Arial" panose="020B0604020202020204" pitchFamily="34" charset="0"/>
              </a:rPr>
              <a:t>а) в фискальных целях (хотя может противоречить задачам защиты внутреннего рынка);</a:t>
            </a:r>
            <a:br>
              <a:rPr lang="ru-RU" b="0" i="0" dirty="0" smtClean="0">
                <a:solidFill>
                  <a:srgbClr val="252525"/>
                </a:solidFill>
                <a:effectLst/>
                <a:latin typeface="Arial" panose="020B0604020202020204" pitchFamily="34" charset="0"/>
              </a:rPr>
            </a:br>
            <a:r>
              <a:rPr lang="ru-RU" b="0" i="0" dirty="0" smtClean="0">
                <a:solidFill>
                  <a:srgbClr val="252525"/>
                </a:solidFill>
                <a:effectLst/>
                <a:latin typeface="Arial" panose="020B0604020202020204" pitchFamily="34" charset="0"/>
              </a:rPr>
              <a:t>б)в целях стимулирования экспорта. </a:t>
            </a:r>
          </a:p>
          <a:p>
            <a:endParaRPr lang="ru-RU" b="0" i="0" dirty="0" smtClean="0">
              <a:solidFill>
                <a:srgbClr val="252525"/>
              </a:solidFill>
              <a:effectLst/>
              <a:latin typeface="Arial" panose="020B0604020202020204" pitchFamily="34" charset="0"/>
            </a:endParaRPr>
          </a:p>
          <a:p>
            <a:r>
              <a:rPr lang="ru-RU" b="1" i="1" u="none" strike="noStrike" dirty="0" smtClean="0">
                <a:effectLst/>
                <a:latin typeface="Arial" panose="020B0604020202020204" pitchFamily="34" charset="0"/>
              </a:rPr>
              <a:t>Экспортные</a:t>
            </a:r>
            <a:r>
              <a:rPr lang="ru-RU" b="1" i="1" dirty="0" smtClean="0">
                <a:effectLst/>
                <a:latin typeface="Arial" panose="020B0604020202020204" pitchFamily="34" charset="0"/>
              </a:rPr>
              <a:t> (вывозные</a:t>
            </a:r>
            <a:r>
              <a:rPr lang="ru-RU" b="1" i="1" dirty="0" smtClean="0">
                <a:solidFill>
                  <a:srgbClr val="252525"/>
                </a:solidFill>
                <a:effectLst/>
                <a:latin typeface="Arial" panose="020B0604020202020204" pitchFamily="34" charset="0"/>
              </a:rPr>
              <a:t>) пошлины</a:t>
            </a:r>
            <a:r>
              <a:rPr lang="ru-RU" b="0" i="0" dirty="0" smtClean="0">
                <a:solidFill>
                  <a:srgbClr val="252525"/>
                </a:solidFill>
                <a:effectLst/>
                <a:latin typeface="Arial" panose="020B0604020202020204" pitchFamily="34" charset="0"/>
              </a:rPr>
              <a:t> —применяется в отношении сырьевых товаров (например, </a:t>
            </a:r>
            <a:r>
              <a:rPr lang="ru-RU" b="0" i="0" u="none" strike="noStrike" dirty="0" smtClean="0">
                <a:effectLst/>
                <a:latin typeface="Arial" panose="020B0604020202020204" pitchFamily="34" charset="0"/>
              </a:rPr>
              <a:t>нефти</a:t>
            </a:r>
            <a:r>
              <a:rPr lang="ru-RU" b="0" i="0" dirty="0" smtClean="0">
                <a:effectLst/>
                <a:latin typeface="Arial" panose="020B0604020202020204" pitchFamily="34" charset="0"/>
              </a:rPr>
              <a:t>), </a:t>
            </a:r>
            <a:r>
              <a:rPr lang="ru-RU" b="0" i="0" u="none" strike="noStrike" dirty="0" smtClean="0">
                <a:effectLst/>
                <a:latin typeface="Arial" panose="020B0604020202020204" pitchFamily="34" charset="0"/>
              </a:rPr>
              <a:t>ВТО</a:t>
            </a:r>
            <a:r>
              <a:rPr lang="ru-RU" b="0" i="0" dirty="0" smtClean="0">
                <a:effectLst/>
                <a:latin typeface="Arial" panose="020B0604020202020204" pitchFamily="34" charset="0"/>
              </a:rPr>
              <a:t> </a:t>
            </a:r>
            <a:r>
              <a:rPr lang="ru-RU" b="0" i="0" dirty="0" smtClean="0">
                <a:solidFill>
                  <a:srgbClr val="252525"/>
                </a:solidFill>
                <a:effectLst/>
                <a:latin typeface="Arial" panose="020B0604020202020204" pitchFamily="34" charset="0"/>
              </a:rPr>
              <a:t>призывает к полной отмене таких пошлин.</a:t>
            </a:r>
            <a:br>
              <a:rPr lang="ru-RU" b="0" i="0" dirty="0" smtClean="0">
                <a:solidFill>
                  <a:srgbClr val="252525"/>
                </a:solidFill>
                <a:effectLst/>
                <a:latin typeface="Arial" panose="020B0604020202020204" pitchFamily="34" charset="0"/>
              </a:rPr>
            </a:br>
            <a:r>
              <a:rPr lang="ru-RU" b="0" i="0" u="sng" dirty="0" smtClean="0">
                <a:solidFill>
                  <a:srgbClr val="252525"/>
                </a:solidFill>
                <a:effectLst/>
                <a:latin typeface="Arial" panose="020B0604020202020204" pitchFamily="34" charset="0"/>
              </a:rPr>
              <a:t>Цели:</a:t>
            </a:r>
            <a:r>
              <a:rPr lang="ru-RU" b="0" i="0" dirty="0" smtClean="0">
                <a:solidFill>
                  <a:srgbClr val="252525"/>
                </a:solidFill>
                <a:effectLst/>
                <a:latin typeface="Arial" panose="020B0604020202020204" pitchFamily="34" charset="0"/>
              </a:rPr>
              <a:t/>
            </a:r>
            <a:br>
              <a:rPr lang="ru-RU" b="0" i="0" dirty="0" smtClean="0">
                <a:solidFill>
                  <a:srgbClr val="252525"/>
                </a:solidFill>
                <a:effectLst/>
                <a:latin typeface="Arial" panose="020B0604020202020204" pitchFamily="34" charset="0"/>
              </a:rPr>
            </a:br>
            <a:r>
              <a:rPr lang="ru-RU" b="0" i="0" dirty="0" smtClean="0">
                <a:solidFill>
                  <a:srgbClr val="252525"/>
                </a:solidFill>
                <a:effectLst/>
                <a:latin typeface="Arial" panose="020B0604020202020204" pitchFamily="34" charset="0"/>
              </a:rPr>
              <a:t>а) в фискальных целях (т.е. для пополнения бюджета);</a:t>
            </a:r>
            <a:br>
              <a:rPr lang="ru-RU" b="0" i="0" dirty="0" smtClean="0">
                <a:solidFill>
                  <a:srgbClr val="252525"/>
                </a:solidFill>
                <a:effectLst/>
                <a:latin typeface="Arial" panose="020B0604020202020204" pitchFamily="34" charset="0"/>
              </a:rPr>
            </a:br>
            <a:r>
              <a:rPr lang="ru-RU" b="0" i="0" dirty="0" smtClean="0">
                <a:solidFill>
                  <a:srgbClr val="252525"/>
                </a:solidFill>
                <a:effectLst/>
                <a:latin typeface="Arial" panose="020B0604020202020204" pitchFamily="34" charset="0"/>
              </a:rPr>
              <a:t>б) для выравнивания низкой внутренней цены относительно цены на внешнем рынке;</a:t>
            </a:r>
          </a:p>
          <a:p>
            <a:r>
              <a:rPr lang="ru-RU" b="0" i="0" dirty="0" smtClean="0">
                <a:solidFill>
                  <a:srgbClr val="252525"/>
                </a:solidFill>
                <a:effectLst/>
                <a:latin typeface="Arial" panose="020B0604020202020204" pitchFamily="34" charset="0"/>
              </a:rPr>
              <a:t>в) в отношении монополий</a:t>
            </a:r>
          </a:p>
          <a:p>
            <a:endParaRPr lang="ru-RU" b="0" i="0" dirty="0" smtClean="0">
              <a:solidFill>
                <a:srgbClr val="252525"/>
              </a:solidFill>
              <a:effectLst/>
              <a:latin typeface="Arial" panose="020B0604020202020204" pitchFamily="34" charset="0"/>
            </a:endParaRPr>
          </a:p>
          <a:p>
            <a:r>
              <a:rPr lang="ru-RU" b="1" i="1" dirty="0">
                <a:solidFill>
                  <a:srgbClr val="252525"/>
                </a:solidFill>
                <a:latin typeface="Arial" panose="020B0604020202020204" pitchFamily="34" charset="0"/>
              </a:rPr>
              <a:t>Т</a:t>
            </a:r>
            <a:r>
              <a:rPr lang="ru-RU" b="1" i="1" dirty="0" smtClean="0">
                <a:solidFill>
                  <a:srgbClr val="252525"/>
                </a:solidFill>
                <a:effectLst/>
                <a:latin typeface="Arial" panose="020B0604020202020204" pitchFamily="34" charset="0"/>
              </a:rPr>
              <a:t>ранзитные пошлины</a:t>
            </a:r>
            <a:r>
              <a:rPr lang="ru-RU" b="0" i="1" dirty="0" smtClean="0">
                <a:solidFill>
                  <a:srgbClr val="252525"/>
                </a:solidFill>
                <a:effectLst/>
                <a:latin typeface="Arial" panose="020B0604020202020204" pitchFamily="34" charset="0"/>
              </a:rPr>
              <a:t> </a:t>
            </a:r>
            <a:r>
              <a:rPr lang="ru-RU" b="0" i="0" dirty="0" smtClean="0">
                <a:solidFill>
                  <a:srgbClr val="252525"/>
                </a:solidFill>
                <a:effectLst/>
                <a:latin typeface="Arial" panose="020B0604020202020204" pitchFamily="34" charset="0"/>
              </a:rPr>
              <a:t>— встречаются крайне редко, поскольку страны заинтересованы в увеличении транзита (т.к. приносит немалый доход в бюджет). Взимаются за провоз товара по территории страны.</a:t>
            </a:r>
            <a:br>
              <a:rPr lang="ru-RU" b="0" i="0" dirty="0" smtClean="0">
                <a:solidFill>
                  <a:srgbClr val="252525"/>
                </a:solidFill>
                <a:effectLst/>
                <a:latin typeface="Arial" panose="020B0604020202020204" pitchFamily="34" charset="0"/>
              </a:rPr>
            </a:br>
            <a:r>
              <a:rPr lang="ru-RU" b="0" i="0" dirty="0" smtClean="0">
                <a:solidFill>
                  <a:srgbClr val="252525"/>
                </a:solidFill>
                <a:effectLst/>
                <a:latin typeface="Arial" panose="020B0604020202020204" pitchFamily="34" charset="0"/>
              </a:rPr>
              <a:t>	</a:t>
            </a:r>
            <a:r>
              <a:rPr lang="ru-RU" b="0" i="0" u="sng" dirty="0" smtClean="0">
                <a:solidFill>
                  <a:srgbClr val="252525"/>
                </a:solidFill>
                <a:effectLst/>
                <a:latin typeface="Arial" panose="020B0604020202020204" pitchFamily="34" charset="0"/>
              </a:rPr>
              <a:t>Цели</a:t>
            </a:r>
            <a:r>
              <a:rPr lang="ru-RU" b="0" i="0" dirty="0" smtClean="0">
                <a:solidFill>
                  <a:srgbClr val="252525"/>
                </a:solidFill>
                <a:effectLst/>
                <a:latin typeface="Arial" panose="020B0604020202020204" pitchFamily="34" charset="0"/>
              </a:rPr>
              <a:t>: в основном фискальные.</a:t>
            </a:r>
            <a:br>
              <a:rPr lang="ru-RU" b="0" i="0" dirty="0" smtClean="0">
                <a:solidFill>
                  <a:srgbClr val="252525"/>
                </a:solidFill>
                <a:effectLst/>
                <a:latin typeface="Arial" panose="020B0604020202020204" pitchFamily="34" charset="0"/>
              </a:rPr>
            </a:br>
            <a:r>
              <a:rPr lang="ru-RU" b="0" i="0" dirty="0" smtClean="0">
                <a:solidFill>
                  <a:srgbClr val="252525"/>
                </a:solidFill>
                <a:effectLst/>
                <a:latin typeface="Arial" panose="020B0604020202020204" pitchFamily="34" charset="0"/>
              </a:rPr>
              <a:t>	Страны предпочитают взимать при транзите плату за провоз грузов, а также ряд сборов 	(разрешительные, гербовые, статистические)</a:t>
            </a:r>
            <a:endParaRPr lang="ru-RU" b="0" i="0" dirty="0">
              <a:solidFill>
                <a:srgbClr val="252525"/>
              </a:solidFill>
              <a:effectLst/>
              <a:latin typeface="Arial" panose="020B0604020202020204" pitchFamily="34" charset="0"/>
            </a:endParaRPr>
          </a:p>
        </p:txBody>
      </p:sp>
    </p:spTree>
    <p:extLst>
      <p:ext uri="{BB962C8B-B14F-4D97-AF65-F5344CB8AC3E}">
        <p14:creationId xmlns:p14="http://schemas.microsoft.com/office/powerpoint/2010/main" xmlns="" val="379102546"/>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74372" y="195102"/>
            <a:ext cx="10417628" cy="1200329"/>
          </a:xfrm>
          <a:prstGeom prst="rect">
            <a:avLst/>
          </a:prstGeom>
        </p:spPr>
        <p:txBody>
          <a:bodyPr wrap="square">
            <a:spAutoFit/>
          </a:bodyPr>
          <a:lstStyle/>
          <a:p>
            <a:r>
              <a:rPr lang="ru-RU" b="0" i="0" dirty="0" smtClean="0">
                <a:solidFill>
                  <a:schemeClr val="accent1">
                    <a:lumMod val="75000"/>
                  </a:schemeClr>
                </a:solidFill>
                <a:effectLst/>
                <a:latin typeface="Arial" panose="020B0604020202020204" pitchFamily="34" charset="0"/>
              </a:rPr>
              <a:t>В зависимости от способа исчисления (или взимания) ставок таможенные пошлины подразделяют на</a:t>
            </a:r>
            <a:r>
              <a:rPr lang="ru-RU" b="0" i="0" dirty="0" smtClean="0">
                <a:solidFill>
                  <a:srgbClr val="252525"/>
                </a:solidFill>
                <a:effectLst/>
                <a:latin typeface="Arial" panose="020B0604020202020204" pitchFamily="34" charset="0"/>
              </a:rPr>
              <a:t>:</a:t>
            </a:r>
          </a:p>
          <a:p>
            <a:r>
              <a:rPr lang="ru-RU" b="1" i="1" dirty="0">
                <a:latin typeface="Arial" panose="020B0604020202020204" pitchFamily="34" charset="0"/>
              </a:rPr>
              <a:t> </a:t>
            </a:r>
            <a:r>
              <a:rPr lang="ru-RU" b="1" i="1" dirty="0" smtClean="0">
                <a:latin typeface="Arial" panose="020B0604020202020204" pitchFamily="34" charset="0"/>
              </a:rPr>
              <a:t>      </a:t>
            </a:r>
            <a:endParaRPr lang="ru-RU" dirty="0">
              <a:latin typeface="Arial" panose="020B0604020202020204" pitchFamily="34" charset="0"/>
            </a:endParaRPr>
          </a:p>
          <a:p>
            <a:pPr lvl="1"/>
            <a:endParaRPr lang="ru-RU" b="0" i="0" dirty="0" smtClean="0">
              <a:effectLst/>
              <a:latin typeface="Arial" panose="020B0604020202020204" pitchFamily="34" charset="0"/>
            </a:endParaRPr>
          </a:p>
        </p:txBody>
      </p:sp>
      <p:sp>
        <p:nvSpPr>
          <p:cNvPr id="5" name="Прямоугольник 4"/>
          <p:cNvSpPr/>
          <p:nvPr/>
        </p:nvSpPr>
        <p:spPr>
          <a:xfrm>
            <a:off x="6983186" y="4534752"/>
            <a:ext cx="5094515" cy="1754326"/>
          </a:xfrm>
          <a:prstGeom prst="rect">
            <a:avLst/>
          </a:prstGeom>
        </p:spPr>
        <p:txBody>
          <a:bodyPr wrap="square">
            <a:spAutoFit/>
          </a:bodyPr>
          <a:lstStyle/>
          <a:p>
            <a:pPr algn="ctr"/>
            <a:r>
              <a:rPr lang="ru-RU" b="1" i="1" dirty="0" smtClean="0">
                <a:effectLst/>
                <a:latin typeface="Arial" panose="020B0604020202020204" pitchFamily="34" charset="0"/>
              </a:rPr>
              <a:t>Комбинированные</a:t>
            </a:r>
            <a:r>
              <a:rPr lang="ru-RU" b="1" i="0" dirty="0" smtClean="0">
                <a:effectLst/>
                <a:latin typeface="Arial" panose="020B0604020202020204" pitchFamily="34" charset="0"/>
              </a:rPr>
              <a:t> (или смешанные)</a:t>
            </a:r>
            <a:r>
              <a:rPr lang="ru-RU" b="0" i="0" dirty="0" smtClean="0">
                <a:effectLst/>
                <a:latin typeface="Arial" panose="020B0604020202020204" pitchFamily="34" charset="0"/>
              </a:rPr>
              <a:t> — при исчислении используются оба вида ставок, при этом обычно уплате подлежит </a:t>
            </a:r>
            <a:r>
              <a:rPr lang="ru-RU" b="1" i="0" dirty="0" smtClean="0">
                <a:effectLst/>
                <a:latin typeface="Arial" panose="020B0604020202020204" pitchFamily="34" charset="0"/>
              </a:rPr>
              <a:t>большая</a:t>
            </a:r>
            <a:r>
              <a:rPr lang="ru-RU" b="0" i="0" dirty="0" smtClean="0">
                <a:effectLst/>
                <a:latin typeface="Arial" panose="020B0604020202020204" pitchFamily="34" charset="0"/>
              </a:rPr>
              <a:t> из исчисленных сумм. Например, 10 % от таможенной стоимости, но не менее 0,5 евро за килограмм.</a:t>
            </a:r>
            <a:endParaRPr lang="ru-RU" b="0" i="0" dirty="0">
              <a:effectLst/>
              <a:latin typeface="Arial" panose="020B0604020202020204" pitchFamily="34" charset="0"/>
            </a:endParaRPr>
          </a:p>
        </p:txBody>
      </p:sp>
      <p:sp>
        <p:nvSpPr>
          <p:cNvPr id="6" name="Прямоугольник 5"/>
          <p:cNvSpPr/>
          <p:nvPr/>
        </p:nvSpPr>
        <p:spPr>
          <a:xfrm>
            <a:off x="4310744" y="1672430"/>
            <a:ext cx="5116285" cy="2585323"/>
          </a:xfrm>
          <a:prstGeom prst="rect">
            <a:avLst/>
          </a:prstGeom>
        </p:spPr>
        <p:txBody>
          <a:bodyPr wrap="square">
            <a:spAutoFit/>
          </a:bodyPr>
          <a:lstStyle/>
          <a:p>
            <a:pPr lvl="1" algn="ctr"/>
            <a:r>
              <a:rPr lang="ru-RU" b="1" i="1" dirty="0" smtClean="0">
                <a:effectLst/>
                <a:latin typeface="Arial" panose="020B0604020202020204" pitchFamily="34" charset="0"/>
              </a:rPr>
              <a:t>Специфические</a:t>
            </a:r>
            <a:r>
              <a:rPr lang="ru-RU" b="0" i="0" dirty="0" smtClean="0">
                <a:effectLst/>
                <a:latin typeface="Arial" panose="020B0604020202020204" pitchFamily="34" charset="0"/>
              </a:rPr>
              <a:t> — устанавливаются в виде конкретной денежной суммы за единицу (веса, объёма, штуки и др.) товара.</a:t>
            </a:r>
          </a:p>
          <a:p>
            <a:pPr lvl="1" algn="ctr"/>
            <a:r>
              <a:rPr lang="ru-RU" b="0" i="0" dirty="0" smtClean="0">
                <a:effectLst/>
                <a:latin typeface="Arial" panose="020B0604020202020204" pitchFamily="34" charset="0"/>
              </a:rPr>
              <a:t>Более выгодны для обложения более </a:t>
            </a:r>
            <a:r>
              <a:rPr lang="ru-RU" b="1" i="0" dirty="0" smtClean="0">
                <a:effectLst/>
                <a:latin typeface="Arial" panose="020B0604020202020204" pitchFamily="34" charset="0"/>
              </a:rPr>
              <a:t>массовых</a:t>
            </a:r>
            <a:r>
              <a:rPr lang="ru-RU" b="0" i="0" dirty="0" smtClean="0">
                <a:effectLst/>
                <a:latin typeface="Arial" panose="020B0604020202020204" pitchFamily="34" charset="0"/>
              </a:rPr>
              <a:t> и грузов дешевле, где цена пошлины подсчитывается на основе объёма, т.е. веса, объёма и прочее. </a:t>
            </a:r>
            <a:r>
              <a:rPr lang="ru-RU" b="0" i="0" dirty="0" err="1" smtClean="0">
                <a:effectLst/>
                <a:latin typeface="Arial" panose="020B0604020202020204" pitchFamily="34" charset="0"/>
              </a:rPr>
              <a:t>Например,</a:t>
            </a:r>
            <a:r>
              <a:rPr lang="ru-RU" b="1" i="0" dirty="0" err="1" smtClean="0">
                <a:effectLst/>
                <a:latin typeface="Arial" panose="020B0604020202020204" pitchFamily="34" charset="0"/>
              </a:rPr>
              <a:t>сырьевые</a:t>
            </a:r>
            <a:r>
              <a:rPr lang="ru-RU" b="0" i="0" dirty="0" smtClean="0">
                <a:effectLst/>
                <a:latin typeface="Arial" panose="020B0604020202020204" pitchFamily="34" charset="0"/>
              </a:rPr>
              <a:t> товары;</a:t>
            </a:r>
          </a:p>
        </p:txBody>
      </p:sp>
      <p:sp>
        <p:nvSpPr>
          <p:cNvPr id="7" name="Прямоугольник 6"/>
          <p:cNvSpPr/>
          <p:nvPr/>
        </p:nvSpPr>
        <p:spPr>
          <a:xfrm>
            <a:off x="1317172" y="1900155"/>
            <a:ext cx="3331028" cy="3139321"/>
          </a:xfrm>
          <a:prstGeom prst="rect">
            <a:avLst/>
          </a:prstGeom>
        </p:spPr>
        <p:txBody>
          <a:bodyPr wrap="square">
            <a:spAutoFit/>
          </a:bodyPr>
          <a:lstStyle/>
          <a:p>
            <a:pPr algn="ctr"/>
            <a:r>
              <a:rPr lang="ru-RU" b="1" i="1" dirty="0" smtClean="0">
                <a:effectLst/>
                <a:latin typeface="Arial" panose="020B0604020202020204" pitchFamily="34" charset="0"/>
              </a:rPr>
              <a:t>Адвалорные</a:t>
            </a:r>
            <a:r>
              <a:rPr lang="ru-RU" b="0" i="0" dirty="0" smtClean="0">
                <a:effectLst/>
                <a:latin typeface="Arial" panose="020B0604020202020204" pitchFamily="34" charset="0"/>
              </a:rPr>
              <a:t> (от </a:t>
            </a:r>
            <a:r>
              <a:rPr lang="ru-RU" b="0" i="0" u="none" strike="noStrike" dirty="0" smtClean="0">
                <a:effectLst/>
                <a:latin typeface="Arial" panose="020B0604020202020204" pitchFamily="34" charset="0"/>
              </a:rPr>
              <a:t>лат</a:t>
            </a:r>
            <a:r>
              <a:rPr lang="ru-RU" b="0" i="0" dirty="0" smtClean="0">
                <a:effectLst/>
                <a:latin typeface="Arial" panose="020B0604020202020204" pitchFamily="34" charset="0"/>
              </a:rPr>
              <a:t> — от стоимости) — определяются в процентах от </a:t>
            </a:r>
            <a:r>
              <a:rPr lang="ru-RU" b="0" i="0" u="none" strike="noStrike" dirty="0" smtClean="0">
                <a:effectLst/>
                <a:latin typeface="Arial" panose="020B0604020202020204" pitchFamily="34" charset="0"/>
              </a:rPr>
              <a:t>таможенной стоимости</a:t>
            </a:r>
            <a:r>
              <a:rPr lang="ru-RU" b="0" i="0" dirty="0" smtClean="0">
                <a:effectLst/>
                <a:latin typeface="Arial" panose="020B0604020202020204" pitchFamily="34" charset="0"/>
              </a:rPr>
              <a:t> товаров. Например, 5% от таможенной стоимости. Более выгодны для обложения более </a:t>
            </a:r>
            <a:r>
              <a:rPr lang="ru-RU" b="1" i="0" dirty="0" smtClean="0">
                <a:effectLst/>
                <a:latin typeface="Arial" panose="020B0604020202020204" pitchFamily="34" charset="0"/>
              </a:rPr>
              <a:t>дорогих</a:t>
            </a:r>
            <a:r>
              <a:rPr lang="ru-RU" b="0" i="0" dirty="0" smtClean="0">
                <a:effectLst/>
                <a:latin typeface="Arial" panose="020B0604020202020204" pitchFamily="34" charset="0"/>
              </a:rPr>
              <a:t> товаров и менее выгодно для однородных грузов. </a:t>
            </a:r>
          </a:p>
        </p:txBody>
      </p:sp>
      <p:sp>
        <p:nvSpPr>
          <p:cNvPr id="8" name="Стрелка вниз 7"/>
          <p:cNvSpPr/>
          <p:nvPr/>
        </p:nvSpPr>
        <p:spPr>
          <a:xfrm>
            <a:off x="10167257" y="573559"/>
            <a:ext cx="304800" cy="36841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6825342" y="844747"/>
            <a:ext cx="424543" cy="689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2204356" y="949449"/>
            <a:ext cx="424543" cy="689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2334753393"/>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Волна 11"/>
          <p:cNvSpPr/>
          <p:nvPr/>
        </p:nvSpPr>
        <p:spPr>
          <a:xfrm>
            <a:off x="1796143" y="3722914"/>
            <a:ext cx="4942114" cy="901388"/>
          </a:xfrm>
          <a:prstGeom prst="wav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943100" y="156568"/>
            <a:ext cx="7913914" cy="400110"/>
          </a:xfrm>
          <a:prstGeom prst="rect">
            <a:avLst/>
          </a:prstGeom>
        </p:spPr>
        <p:txBody>
          <a:bodyPr wrap="square">
            <a:spAutoFit/>
          </a:bodyPr>
          <a:lstStyle/>
          <a:p>
            <a:r>
              <a:rPr lang="ru-RU" sz="2000" b="0" i="0" dirty="0" smtClean="0">
                <a:solidFill>
                  <a:schemeClr val="accent1">
                    <a:lumMod val="50000"/>
                  </a:schemeClr>
                </a:solidFill>
                <a:effectLst/>
                <a:latin typeface="Arial" panose="020B0604020202020204" pitchFamily="34" charset="0"/>
              </a:rPr>
              <a:t>По стране происхождения выделяют</a:t>
            </a:r>
            <a:r>
              <a:rPr lang="ru-RU" sz="2000" baseline="30000" dirty="0" smtClean="0">
                <a:solidFill>
                  <a:schemeClr val="accent1">
                    <a:lumMod val="50000"/>
                  </a:schemeClr>
                </a:solidFill>
                <a:latin typeface="Arial" panose="020B0604020202020204" pitchFamily="34" charset="0"/>
              </a:rPr>
              <a:t>:</a:t>
            </a:r>
            <a:endParaRPr lang="ru-RU" sz="2000" b="0" i="0" dirty="0" smtClean="0">
              <a:solidFill>
                <a:schemeClr val="accent1">
                  <a:lumMod val="50000"/>
                </a:schemeClr>
              </a:solidFill>
              <a:effectLst/>
              <a:latin typeface="Arial" panose="020B0604020202020204" pitchFamily="34" charset="0"/>
            </a:endParaRPr>
          </a:p>
        </p:txBody>
      </p:sp>
      <p:sp>
        <p:nvSpPr>
          <p:cNvPr id="5" name="Прямоугольник 4"/>
          <p:cNvSpPr/>
          <p:nvPr/>
        </p:nvSpPr>
        <p:spPr>
          <a:xfrm>
            <a:off x="1295851" y="1752324"/>
            <a:ext cx="2253343" cy="1477328"/>
          </a:xfrm>
          <a:prstGeom prst="rect">
            <a:avLst/>
          </a:prstGeom>
        </p:spPr>
        <p:txBody>
          <a:bodyPr wrap="square">
            <a:spAutoFit/>
          </a:bodyPr>
          <a:lstStyle/>
          <a:p>
            <a:pPr algn="ctr"/>
            <a:r>
              <a:rPr lang="ru-RU" b="1" i="0" dirty="0" smtClean="0">
                <a:solidFill>
                  <a:srgbClr val="252525"/>
                </a:solidFill>
                <a:effectLst/>
                <a:latin typeface="Arial" panose="020B0604020202020204" pitchFamily="34" charset="0"/>
              </a:rPr>
              <a:t>Максимальные (генеральные или общие)</a:t>
            </a:r>
            <a:r>
              <a:rPr lang="ru-RU" b="0" i="0" dirty="0" smtClean="0">
                <a:solidFill>
                  <a:srgbClr val="252525"/>
                </a:solidFill>
                <a:effectLst/>
                <a:latin typeface="Arial" panose="020B0604020202020204" pitchFamily="34" charset="0"/>
              </a:rPr>
              <a:t> — устанавливаются для всех стран.</a:t>
            </a:r>
          </a:p>
        </p:txBody>
      </p:sp>
      <p:sp>
        <p:nvSpPr>
          <p:cNvPr id="6" name="Прямоугольник 5"/>
          <p:cNvSpPr/>
          <p:nvPr/>
        </p:nvSpPr>
        <p:spPr>
          <a:xfrm>
            <a:off x="3504298" y="2154813"/>
            <a:ext cx="3439885" cy="1477328"/>
          </a:xfrm>
          <a:prstGeom prst="rect">
            <a:avLst/>
          </a:prstGeom>
        </p:spPr>
        <p:txBody>
          <a:bodyPr wrap="square">
            <a:spAutoFit/>
          </a:bodyPr>
          <a:lstStyle/>
          <a:p>
            <a:pPr algn="ctr"/>
            <a:r>
              <a:rPr lang="ru-RU" b="1" i="0" dirty="0" smtClean="0">
                <a:solidFill>
                  <a:srgbClr val="252525"/>
                </a:solidFill>
                <a:effectLst/>
                <a:latin typeface="Arial" panose="020B0604020202020204" pitchFamily="34" charset="0"/>
              </a:rPr>
              <a:t>Минимальные</a:t>
            </a:r>
            <a:r>
              <a:rPr lang="ru-RU" b="0" i="0" dirty="0" smtClean="0">
                <a:solidFill>
                  <a:srgbClr val="252525"/>
                </a:solidFill>
                <a:effectLst/>
                <a:latin typeface="Arial" panose="020B0604020202020204" pitchFamily="34" charset="0"/>
              </a:rPr>
              <a:t> — устанавливаются в соответствии с</a:t>
            </a:r>
            <a:r>
              <a:rPr lang="ru-RU" b="0" i="0" dirty="0" smtClean="0">
                <a:effectLst/>
                <a:latin typeface="Arial" panose="020B0604020202020204" pitchFamily="34" charset="0"/>
              </a:rPr>
              <a:t> </a:t>
            </a:r>
            <a:r>
              <a:rPr lang="ru-RU" b="0" i="0" u="none" strike="noStrike" dirty="0" smtClean="0">
                <a:effectLst/>
                <a:latin typeface="Arial" panose="020B0604020202020204" pitchFamily="34" charset="0"/>
              </a:rPr>
              <a:t>режимом наибольшего благоприятствования</a:t>
            </a:r>
            <a:endParaRPr lang="ru-RU" b="0" i="0" dirty="0" smtClean="0">
              <a:effectLst/>
              <a:latin typeface="Arial" panose="020B0604020202020204" pitchFamily="34" charset="0"/>
            </a:endParaRPr>
          </a:p>
        </p:txBody>
      </p:sp>
      <p:sp>
        <p:nvSpPr>
          <p:cNvPr id="7" name="Прямоугольник 6"/>
          <p:cNvSpPr/>
          <p:nvPr/>
        </p:nvSpPr>
        <p:spPr>
          <a:xfrm>
            <a:off x="6520543" y="915965"/>
            <a:ext cx="6096000" cy="1477328"/>
          </a:xfrm>
          <a:prstGeom prst="rect">
            <a:avLst/>
          </a:prstGeom>
        </p:spPr>
        <p:txBody>
          <a:bodyPr>
            <a:spAutoFit/>
          </a:bodyPr>
          <a:lstStyle/>
          <a:p>
            <a:pPr algn="ctr"/>
            <a:r>
              <a:rPr lang="ru-RU" b="1" i="0" dirty="0" smtClean="0">
                <a:solidFill>
                  <a:srgbClr val="252525"/>
                </a:solidFill>
                <a:effectLst/>
                <a:latin typeface="Arial" panose="020B0604020202020204" pitchFamily="34" charset="0"/>
              </a:rPr>
              <a:t>Преференциальные</a:t>
            </a:r>
            <a:r>
              <a:rPr lang="ru-RU" b="0" i="0" dirty="0" smtClean="0">
                <a:solidFill>
                  <a:srgbClr val="252525"/>
                </a:solidFill>
                <a:effectLst/>
                <a:latin typeface="Arial" panose="020B0604020202020204" pitchFamily="34" charset="0"/>
              </a:rPr>
              <a:t> — особые льготные ставки пошлин. Предоставляются отдельным странам или группам стран. Часто используется относительно развивающихся стран и часто ниже минимальных ставок, а иногда вообще нулевые</a:t>
            </a:r>
            <a:endParaRPr lang="ru-RU" b="0" i="0" dirty="0">
              <a:solidFill>
                <a:srgbClr val="252525"/>
              </a:solidFill>
              <a:effectLst/>
              <a:latin typeface="Arial" panose="020B0604020202020204" pitchFamily="34" charset="0"/>
            </a:endParaRPr>
          </a:p>
        </p:txBody>
      </p:sp>
      <p:sp>
        <p:nvSpPr>
          <p:cNvPr id="8" name="Стрелка вниз 7"/>
          <p:cNvSpPr/>
          <p:nvPr/>
        </p:nvSpPr>
        <p:spPr>
          <a:xfrm>
            <a:off x="2188479" y="773390"/>
            <a:ext cx="277586" cy="801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rot="17187949">
            <a:off x="6381750" y="515231"/>
            <a:ext cx="277586" cy="801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4528458" y="764624"/>
            <a:ext cx="304800" cy="12127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263776" y="3858291"/>
            <a:ext cx="9297303" cy="1938992"/>
          </a:xfrm>
          <a:prstGeom prst="rect">
            <a:avLst/>
          </a:prstGeom>
        </p:spPr>
        <p:txBody>
          <a:bodyPr wrap="square">
            <a:spAutoFit/>
          </a:bodyPr>
          <a:lstStyle/>
          <a:p>
            <a:r>
              <a:rPr lang="ru-RU" sz="2400" b="0" i="0" dirty="0" smtClean="0">
                <a:solidFill>
                  <a:schemeClr val="accent1">
                    <a:lumMod val="50000"/>
                  </a:schemeClr>
                </a:solidFill>
                <a:effectLst/>
                <a:latin typeface="Arial" panose="020B0604020202020204" pitchFamily="34" charset="0"/>
              </a:rPr>
              <a:t>Особые пошлины:</a:t>
            </a:r>
          </a:p>
          <a:p>
            <a:endParaRPr lang="ru-RU" sz="2400" b="0" i="0" dirty="0" smtClean="0">
              <a:solidFill>
                <a:schemeClr val="accent1">
                  <a:lumMod val="50000"/>
                </a:schemeClr>
              </a:solidFill>
              <a:effectLst/>
              <a:latin typeface="Arial" panose="020B0604020202020204" pitchFamily="34" charset="0"/>
            </a:endParaRPr>
          </a:p>
          <a:p>
            <a:r>
              <a:rPr lang="ru-RU" b="1" i="0" dirty="0" smtClean="0">
                <a:solidFill>
                  <a:srgbClr val="252525"/>
                </a:solidFill>
                <a:effectLst/>
                <a:latin typeface="Arial" panose="020B0604020202020204" pitchFamily="34" charset="0"/>
              </a:rPr>
              <a:t>1. </a:t>
            </a:r>
            <a:r>
              <a:rPr lang="ru-RU" b="1" i="1" dirty="0" smtClean="0">
                <a:solidFill>
                  <a:srgbClr val="252525"/>
                </a:solidFill>
                <a:effectLst/>
                <a:latin typeface="Arial" panose="020B0604020202020204" pitchFamily="34" charset="0"/>
              </a:rPr>
              <a:t>Специальные защитные пошлины</a:t>
            </a:r>
            <a:r>
              <a:rPr lang="ru-RU" b="0" i="0" dirty="0" smtClean="0">
                <a:solidFill>
                  <a:srgbClr val="252525"/>
                </a:solidFill>
                <a:effectLst/>
                <a:latin typeface="Arial" panose="020B0604020202020204" pitchFamily="34" charset="0"/>
              </a:rPr>
              <a:t> — могут использоваться в качестве защитной меры от ввоза в страну товаров в количестве и на условиях, наносящих, или угрожающих нанести ущерб отечественным производителям подобных или конкурирующих товаров; как способ </a:t>
            </a:r>
            <a:r>
              <a:rPr lang="ru-RU" b="0" i="0" dirty="0" smtClean="0">
                <a:effectLst/>
                <a:latin typeface="Arial" panose="020B0604020202020204" pitchFamily="34" charset="0"/>
              </a:rPr>
              <a:t>пресечения </a:t>
            </a:r>
            <a:r>
              <a:rPr lang="ru-RU" b="0" i="0" u="none" strike="noStrike" dirty="0" smtClean="0">
                <a:effectLst/>
                <a:latin typeface="Arial" panose="020B0604020202020204" pitchFamily="34" charset="0"/>
              </a:rPr>
              <a:t>недобросовестной конкуренции.</a:t>
            </a:r>
            <a:endParaRPr lang="ru-RU" b="0" i="0" dirty="0" smtClean="0">
              <a:effectLst/>
              <a:latin typeface="Arial" panose="020B0604020202020204" pitchFamily="34" charset="0"/>
            </a:endParaRPr>
          </a:p>
        </p:txBody>
      </p:sp>
    </p:spTree>
    <p:extLst>
      <p:ext uri="{BB962C8B-B14F-4D97-AF65-F5344CB8AC3E}">
        <p14:creationId xmlns:p14="http://schemas.microsoft.com/office/powerpoint/2010/main" xmlns="" val="2311925860"/>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21970" y="506842"/>
            <a:ext cx="10254344" cy="5355312"/>
          </a:xfrm>
          <a:prstGeom prst="rect">
            <a:avLst/>
          </a:prstGeom>
        </p:spPr>
        <p:txBody>
          <a:bodyPr wrap="square">
            <a:spAutoFit/>
          </a:bodyPr>
          <a:lstStyle/>
          <a:p>
            <a:r>
              <a:rPr lang="ru-RU" b="1" i="0" dirty="0" smtClean="0">
                <a:solidFill>
                  <a:srgbClr val="252525"/>
                </a:solidFill>
                <a:effectLst/>
                <a:latin typeface="Arial" panose="020B0604020202020204" pitchFamily="34" charset="0"/>
              </a:rPr>
              <a:t>2. </a:t>
            </a:r>
            <a:r>
              <a:rPr lang="ru-RU" b="1" i="1" dirty="0" smtClean="0">
                <a:solidFill>
                  <a:srgbClr val="252525"/>
                </a:solidFill>
                <a:effectLst/>
                <a:latin typeface="Arial" panose="020B0604020202020204" pitchFamily="34" charset="0"/>
              </a:rPr>
              <a:t>Антидемпинговые пошлины</a:t>
            </a:r>
            <a:r>
              <a:rPr lang="ru-RU" b="0" i="0" dirty="0" smtClean="0">
                <a:solidFill>
                  <a:srgbClr val="252525"/>
                </a:solidFill>
                <a:effectLst/>
                <a:latin typeface="Arial" panose="020B0604020202020204" pitchFamily="34" charset="0"/>
              </a:rPr>
              <a:t> — предназначаются для </a:t>
            </a:r>
            <a:r>
              <a:rPr lang="ru-RU" b="0" i="0" u="none" strike="noStrike" dirty="0" smtClean="0">
                <a:effectLst/>
                <a:latin typeface="Arial" panose="020B0604020202020204" pitchFamily="34" charset="0"/>
              </a:rPr>
              <a:t>защиты внутреннего рынка</a:t>
            </a:r>
            <a:r>
              <a:rPr lang="ru-RU" b="0" i="0" dirty="0" smtClean="0">
                <a:effectLst/>
                <a:latin typeface="Arial" panose="020B0604020202020204" pitchFamily="34" charset="0"/>
              </a:rPr>
              <a:t> от импорта товаров по </a:t>
            </a:r>
            <a:r>
              <a:rPr lang="ru-RU" b="0" i="0" u="none" strike="noStrike" dirty="0" smtClean="0">
                <a:effectLst/>
                <a:latin typeface="Arial" panose="020B0604020202020204" pitchFamily="34" charset="0"/>
              </a:rPr>
              <a:t>демпинговым</a:t>
            </a:r>
            <a:r>
              <a:rPr lang="ru-RU" b="0" i="0" dirty="0" smtClean="0">
                <a:solidFill>
                  <a:srgbClr val="252525"/>
                </a:solidFill>
                <a:effectLst/>
                <a:latin typeface="Arial" panose="020B0604020202020204" pitchFamily="34" charset="0"/>
              </a:rPr>
              <a:t> ценам. Под демпингом понимается продажа на рынке импортёра товара по цене более высокой, чем продаётся аналогичный товара на их рынке, то есть рынке страны-экспортёра. Продажа товара на внутреннем рынке называется нормальной ценой. Вводится антидемпинговая пошлина при обнаружении факта демпинга и при предоставлении компетентным органом подтверждения факта </a:t>
            </a:r>
            <a:r>
              <a:rPr lang="ru-RU" b="0" i="0" dirty="0" err="1" smtClean="0">
                <a:solidFill>
                  <a:srgbClr val="252525"/>
                </a:solidFill>
                <a:effectLst/>
                <a:latin typeface="Arial" panose="020B0604020202020204" pitchFamily="34" charset="0"/>
              </a:rPr>
              <a:t>факта</a:t>
            </a:r>
            <a:r>
              <a:rPr lang="ru-RU" b="0" i="0" dirty="0" smtClean="0">
                <a:solidFill>
                  <a:srgbClr val="252525"/>
                </a:solidFill>
                <a:effectLst/>
                <a:latin typeface="Arial" panose="020B0604020202020204" pitchFamily="34" charset="0"/>
              </a:rPr>
              <a:t> демпинга, наличествующий ущерб отрасли и связь между этими двумя фактами.</a:t>
            </a:r>
          </a:p>
          <a:p>
            <a:endParaRPr lang="ru-RU" b="0" i="0" dirty="0" smtClean="0">
              <a:solidFill>
                <a:srgbClr val="252525"/>
              </a:solidFill>
              <a:effectLst/>
              <a:latin typeface="Arial" panose="020B0604020202020204" pitchFamily="34" charset="0"/>
            </a:endParaRPr>
          </a:p>
          <a:p>
            <a:r>
              <a:rPr lang="ru-RU" b="1" i="0" dirty="0" smtClean="0">
                <a:solidFill>
                  <a:srgbClr val="252525"/>
                </a:solidFill>
                <a:effectLst/>
                <a:latin typeface="Arial" panose="020B0604020202020204" pitchFamily="34" charset="0"/>
              </a:rPr>
              <a:t>3. </a:t>
            </a:r>
            <a:r>
              <a:rPr lang="ru-RU" b="1" i="1" dirty="0" smtClean="0">
                <a:solidFill>
                  <a:srgbClr val="252525"/>
                </a:solidFill>
                <a:effectLst/>
                <a:latin typeface="Arial" panose="020B0604020202020204" pitchFamily="34" charset="0"/>
              </a:rPr>
              <a:t>Компенсационные пошлины</a:t>
            </a:r>
            <a:r>
              <a:rPr lang="ru-RU" b="0" i="0" dirty="0" smtClean="0">
                <a:solidFill>
                  <a:srgbClr val="252525"/>
                </a:solidFill>
                <a:effectLst/>
                <a:latin typeface="Arial" panose="020B0604020202020204" pitchFamily="34" charset="0"/>
              </a:rPr>
              <a:t> — вводятся на импортируемые товары, на которые в стране их производства с целью развития экспорта или замещения импорта используются </a:t>
            </a:r>
            <a:r>
              <a:rPr lang="ru-RU" b="0" i="0" dirty="0" smtClean="0">
                <a:effectLst/>
                <a:latin typeface="Arial" panose="020B0604020202020204" pitchFamily="34" charset="0"/>
              </a:rPr>
              <a:t>государственные </a:t>
            </a:r>
            <a:r>
              <a:rPr lang="ru-RU" b="0" i="0" u="none" strike="noStrike" dirty="0" smtClean="0">
                <a:effectLst/>
                <a:latin typeface="Arial" panose="020B0604020202020204" pitchFamily="34" charset="0"/>
              </a:rPr>
              <a:t>субсидии</a:t>
            </a:r>
            <a:r>
              <a:rPr lang="ru-RU" b="0" i="0" dirty="0" smtClean="0">
                <a:effectLst/>
                <a:latin typeface="Arial" panose="020B0604020202020204" pitchFamily="34" charset="0"/>
              </a:rPr>
              <a:t>, что </a:t>
            </a:r>
            <a:r>
              <a:rPr lang="ru-RU" b="0" i="0" dirty="0" smtClean="0">
                <a:solidFill>
                  <a:srgbClr val="252525"/>
                </a:solidFill>
                <a:effectLst/>
                <a:latin typeface="Arial" panose="020B0604020202020204" pitchFamily="34" charset="0"/>
              </a:rPr>
              <a:t>приводит к искусственному снижению затрат на производство, а следовательно и стоимости таких товаров. Иначе говоря, этот вид пошлин призван нейтрализовать, или компенсировать, влияние субсидий импортирующим компаниям. Эта пошлина не должна превышать размер субсидий.</a:t>
            </a:r>
            <a:endParaRPr lang="ru-RU" baseline="30000" dirty="0">
              <a:solidFill>
                <a:srgbClr val="0B0080"/>
              </a:solidFill>
              <a:latin typeface="Arial" panose="020B0604020202020204" pitchFamily="34" charset="0"/>
            </a:endParaRPr>
          </a:p>
          <a:p>
            <a:endParaRPr lang="ru-RU" b="0" i="0" dirty="0" smtClean="0">
              <a:solidFill>
                <a:srgbClr val="252525"/>
              </a:solidFill>
              <a:effectLst/>
              <a:latin typeface="Arial" panose="020B0604020202020204" pitchFamily="34" charset="0"/>
            </a:endParaRPr>
          </a:p>
          <a:p>
            <a:r>
              <a:rPr lang="ru-RU" b="1" i="0" dirty="0" smtClean="0">
                <a:solidFill>
                  <a:srgbClr val="252525"/>
                </a:solidFill>
                <a:effectLst/>
                <a:latin typeface="Arial" panose="020B0604020202020204" pitchFamily="34" charset="0"/>
              </a:rPr>
              <a:t>4. </a:t>
            </a:r>
            <a:r>
              <a:rPr lang="ru-RU" b="1" i="1" dirty="0" smtClean="0">
                <a:solidFill>
                  <a:srgbClr val="252525"/>
                </a:solidFill>
                <a:effectLst/>
                <a:latin typeface="Arial" panose="020B0604020202020204" pitchFamily="34" charset="0"/>
              </a:rPr>
              <a:t>Карательные пошлины</a:t>
            </a:r>
            <a:r>
              <a:rPr lang="ru-RU" b="0" i="1" dirty="0" smtClean="0">
                <a:solidFill>
                  <a:srgbClr val="252525"/>
                </a:solidFill>
                <a:effectLst/>
                <a:latin typeface="Arial" panose="020B0604020202020204" pitchFamily="34" charset="0"/>
              </a:rPr>
              <a:t> </a:t>
            </a:r>
            <a:r>
              <a:rPr lang="ru-RU" b="0" i="0" dirty="0" smtClean="0">
                <a:solidFill>
                  <a:srgbClr val="252525"/>
                </a:solidFill>
                <a:effectLst/>
                <a:latin typeface="Arial" panose="020B0604020202020204" pitchFamily="34" charset="0"/>
              </a:rPr>
              <a:t>— особо высокие пошлины (превышающие обычные пошлины в 3-5 раз). Не связано с таможенной политикой государства, а скорее политикой, поэтому также иногда выделяются как нетарифные меры. Проводится в отношении конкретной страны отдельно.</a:t>
            </a:r>
            <a:endParaRPr lang="ru-RU" b="0" i="0" dirty="0">
              <a:solidFill>
                <a:srgbClr val="252525"/>
              </a:solidFill>
              <a:effectLst/>
              <a:latin typeface="Arial" panose="020B0604020202020204" pitchFamily="34" charset="0"/>
            </a:endParaRPr>
          </a:p>
        </p:txBody>
      </p:sp>
    </p:spTree>
    <p:extLst>
      <p:ext uri="{BB962C8B-B14F-4D97-AF65-F5344CB8AC3E}">
        <p14:creationId xmlns:p14="http://schemas.microsoft.com/office/powerpoint/2010/main" xmlns="" val="2838633483"/>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34635" y="157927"/>
            <a:ext cx="3480440" cy="523220"/>
          </a:xfrm>
          <a:prstGeom prst="rect">
            <a:avLst/>
          </a:prstGeom>
        </p:spPr>
        <p:txBody>
          <a:bodyPr wrap="none">
            <a:spAutoFit/>
          </a:bodyPr>
          <a:lstStyle/>
          <a:p>
            <a:r>
              <a:rPr lang="ru-RU" sz="2800" b="1" dirty="0" smtClean="0">
                <a:solidFill>
                  <a:schemeClr val="accent1">
                    <a:lumMod val="75000"/>
                  </a:schemeClr>
                </a:solidFill>
              </a:rPr>
              <a:t>7.Импортные квоты.</a:t>
            </a:r>
          </a:p>
        </p:txBody>
      </p:sp>
      <p:sp>
        <p:nvSpPr>
          <p:cNvPr id="5" name="Прямоугольник 4"/>
          <p:cNvSpPr/>
          <p:nvPr/>
        </p:nvSpPr>
        <p:spPr>
          <a:xfrm>
            <a:off x="1584965" y="861310"/>
            <a:ext cx="10436049" cy="1200329"/>
          </a:xfrm>
          <a:prstGeom prst="rect">
            <a:avLst/>
          </a:prstGeom>
        </p:spPr>
        <p:txBody>
          <a:bodyPr wrap="square">
            <a:spAutoFit/>
          </a:bodyPr>
          <a:lstStyle/>
          <a:p>
            <a:r>
              <a:rPr lang="ru-RU" b="1" i="1" dirty="0" smtClean="0">
                <a:solidFill>
                  <a:schemeClr val="accent1">
                    <a:lumMod val="50000"/>
                  </a:schemeClr>
                </a:solidFill>
                <a:effectLst/>
                <a:latin typeface="Arial" panose="020B0604020202020204" pitchFamily="34" charset="0"/>
              </a:rPr>
              <a:t>Импортная квота</a:t>
            </a:r>
            <a:r>
              <a:rPr lang="ru-RU" b="0" i="0" dirty="0" smtClean="0">
                <a:solidFill>
                  <a:srgbClr val="252525"/>
                </a:solidFill>
                <a:effectLst/>
                <a:latin typeface="Arial" panose="020B0604020202020204" pitchFamily="34" charset="0"/>
              </a:rPr>
              <a:t> — нетарифные количественные (стоимостной или натуральный) способы ограничения ввоза </a:t>
            </a:r>
            <a:r>
              <a:rPr lang="ru-RU" b="0" i="0" dirty="0" smtClean="0">
                <a:effectLst/>
                <a:latin typeface="Arial" panose="020B0604020202020204" pitchFamily="34" charset="0"/>
              </a:rPr>
              <a:t>определенных товаров в страну. А также — экономический показатель, характеризующий значимость </a:t>
            </a:r>
            <a:r>
              <a:rPr lang="ru-RU" b="0" i="0" u="none" strike="noStrike" dirty="0" smtClean="0">
                <a:effectLst/>
                <a:latin typeface="Arial" panose="020B0604020202020204" pitchFamily="34" charset="0"/>
              </a:rPr>
              <a:t>импорта</a:t>
            </a:r>
            <a:r>
              <a:rPr lang="ru-RU" b="0" i="0" dirty="0" smtClean="0">
                <a:effectLst/>
                <a:latin typeface="Arial" panose="020B0604020202020204" pitchFamily="34" charset="0"/>
              </a:rPr>
              <a:t> для </a:t>
            </a:r>
            <a:r>
              <a:rPr lang="ru-RU" b="0" i="0" u="none" strike="noStrike" dirty="0" smtClean="0">
                <a:effectLst/>
                <a:latin typeface="Arial" panose="020B0604020202020204" pitchFamily="34" charset="0"/>
              </a:rPr>
              <a:t>национального хозяйства</a:t>
            </a:r>
            <a:r>
              <a:rPr lang="ru-RU" b="0" i="0" dirty="0" smtClean="0">
                <a:solidFill>
                  <a:srgbClr val="252525"/>
                </a:solidFill>
                <a:effectLst/>
                <a:latin typeface="Arial" panose="020B0604020202020204" pitchFamily="34" charset="0"/>
              </a:rPr>
              <a:t> в целом, а также для отдельных отраслей и производств, по различным видам продукции.</a:t>
            </a:r>
            <a:endParaRPr lang="ru-RU" dirty="0"/>
          </a:p>
        </p:txBody>
      </p:sp>
      <p:sp>
        <p:nvSpPr>
          <p:cNvPr id="6" name="Прямоугольник 5"/>
          <p:cNvSpPr/>
          <p:nvPr/>
        </p:nvSpPr>
        <p:spPr>
          <a:xfrm>
            <a:off x="1545189" y="2061639"/>
            <a:ext cx="10515599" cy="45243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b="0" i="0" dirty="0" smtClean="0">
                <a:solidFill>
                  <a:srgbClr val="000000"/>
                </a:solidFill>
                <a:effectLst/>
                <a:latin typeface="tahoma" panose="020B0604030504040204" pitchFamily="34" charset="0"/>
              </a:rPr>
              <a:t>Импортная квота всегда поднимает внутреннюю цену на импортируемый товар. </a:t>
            </a:r>
          </a:p>
          <a:p>
            <a:r>
              <a:rPr lang="ru-RU" b="0" i="0" dirty="0" smtClean="0">
                <a:solidFill>
                  <a:srgbClr val="000000"/>
                </a:solidFill>
                <a:effectLst/>
                <a:latin typeface="tahoma" panose="020B0604030504040204" pitchFamily="34" charset="0"/>
              </a:rPr>
              <a:t>Когда импорт ограничивается, немедленно происходит следующее: при первоначальной цене спрос на товар превосходит внутреннее предложение плюс импорт. В результате цена набавляется, пока не устанавливается новая ситуация на рынке. В конце концов импортная квота поднимет внутренние цены на ту же величину, что и тариф, который ограничивает импорт до такого же объема (за исключением случая внутренней монополии, когда квота поднимает цены еще выше). Разница между квотой и тарифом состоит в том, что при введении квоты правительство не получает дохода. Когда для ограничения импорта вместо пошлины используется квота, та сумма денег, которая могла бы стать доходом государства, достается тому, кто получает импортные лицензии. Держатели лицензий могут закупить импортные товары и перепродать их по более высокой цене на внутреннем рынке. Прибыли, получаемые держателями импортных лицензий, называются квотной рентой. Оценивая выигрыши и потери от импортной квоты, очень важно определить, кто получает ренту. Когда рента от продаж на внутреннем рынке предназначается правительствам зарубежных стран-экспортеров, как это часто случается, перевод ренты за границу делает потери от квоты существенно большими, чем от эквивалентного ей тарифа.  </a:t>
            </a:r>
            <a:endParaRPr lang="ru-RU"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xmlns="" val="3831719313"/>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Волна 7"/>
          <p:cNvSpPr/>
          <p:nvPr/>
        </p:nvSpPr>
        <p:spPr>
          <a:xfrm>
            <a:off x="1942171" y="3218030"/>
            <a:ext cx="7035565" cy="686862"/>
          </a:xfrm>
          <a:prstGeom prst="wav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2414619" y="110841"/>
            <a:ext cx="6003054" cy="461665"/>
          </a:xfrm>
          <a:prstGeom prst="rect">
            <a:avLst/>
          </a:prstGeom>
        </p:spPr>
        <p:txBody>
          <a:bodyPr wrap="none">
            <a:spAutoFit/>
          </a:bodyPr>
          <a:lstStyle/>
          <a:p>
            <a:r>
              <a:rPr lang="ru-RU" sz="2400" b="1" dirty="0" smtClean="0">
                <a:solidFill>
                  <a:schemeClr val="accent1">
                    <a:lumMod val="75000"/>
                  </a:schemeClr>
                </a:solidFill>
              </a:rPr>
              <a:t>8.«Добровольное ограничение» </a:t>
            </a:r>
            <a:r>
              <a:rPr lang="ru-RU" sz="2400" b="1" dirty="0">
                <a:solidFill>
                  <a:schemeClr val="accent1">
                    <a:lumMod val="75000"/>
                  </a:schemeClr>
                </a:solidFill>
              </a:rPr>
              <a:t>экспорта.</a:t>
            </a:r>
          </a:p>
        </p:txBody>
      </p:sp>
      <p:sp>
        <p:nvSpPr>
          <p:cNvPr id="5" name="Прямоугольник 4"/>
          <p:cNvSpPr/>
          <p:nvPr/>
        </p:nvSpPr>
        <p:spPr>
          <a:xfrm>
            <a:off x="2080083" y="782355"/>
            <a:ext cx="9249556"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i="1" u="sng" dirty="0">
                <a:latin typeface="Arial" panose="020B0604020202020204" pitchFamily="34" charset="0"/>
              </a:rPr>
              <a:t>Добровольное ограничение экспорта</a:t>
            </a:r>
            <a:r>
              <a:rPr lang="ru-RU" dirty="0">
                <a:latin typeface="Arial" panose="020B0604020202020204" pitchFamily="34" charset="0"/>
              </a:rPr>
              <a:t> </a:t>
            </a:r>
            <a:r>
              <a:rPr lang="ru-RU" dirty="0" smtClean="0">
                <a:latin typeface="Arial" panose="020B0604020202020204" pitchFamily="34" charset="0"/>
              </a:rPr>
              <a:t>— </a:t>
            </a:r>
            <a:r>
              <a:rPr lang="ru-RU" dirty="0">
                <a:latin typeface="Arial" panose="020B0604020202020204" pitchFamily="34" charset="0"/>
              </a:rPr>
              <a:t>метод </a:t>
            </a:r>
            <a:r>
              <a:rPr lang="ru-RU" dirty="0" smtClean="0">
                <a:latin typeface="Arial" panose="020B0604020202020204" pitchFamily="34" charset="0"/>
              </a:rPr>
              <a:t>нетарифного </a:t>
            </a:r>
            <a:r>
              <a:rPr lang="ru-RU" dirty="0">
                <a:latin typeface="Arial" panose="020B0604020202020204" pitchFamily="34" charset="0"/>
              </a:rPr>
              <a:t>регулирования внешней </a:t>
            </a:r>
            <a:r>
              <a:rPr lang="ru-RU" dirty="0" smtClean="0">
                <a:latin typeface="Arial" panose="020B0604020202020204" pitchFamily="34" charset="0"/>
              </a:rPr>
              <a:t>торговли. </a:t>
            </a:r>
            <a:r>
              <a:rPr lang="ru-RU" dirty="0">
                <a:latin typeface="Arial" panose="020B0604020202020204" pitchFamily="34" charset="0"/>
              </a:rPr>
              <a:t>Представляет собой соглашение </a:t>
            </a:r>
            <a:r>
              <a:rPr lang="ru-RU" dirty="0" smtClean="0">
                <a:latin typeface="Arial" panose="020B0604020202020204" pitchFamily="34" charset="0"/>
              </a:rPr>
              <a:t>между экспортирующей</a:t>
            </a:r>
            <a:r>
              <a:rPr lang="ru-RU" dirty="0">
                <a:latin typeface="Arial" panose="020B0604020202020204" pitchFamily="34" charset="0"/>
              </a:rPr>
              <a:t> и импортирующей страной, заключенное по инициативе или под давлением импортирующей страны. В соответствии с данным соглашением экспортирующая страна ограничивает вывоз определенных товаров (устанавливает квоту </a:t>
            </a:r>
            <a:r>
              <a:rPr lang="ru-RU" dirty="0">
                <a:solidFill>
                  <a:srgbClr val="252525"/>
                </a:solidFill>
                <a:latin typeface="Arial" panose="020B0604020202020204" pitchFamily="34" charset="0"/>
              </a:rPr>
              <a:t>на вывоз товаров) </a:t>
            </a:r>
            <a:endParaRPr lang="ru-RU" dirty="0"/>
          </a:p>
        </p:txBody>
      </p:sp>
      <p:sp>
        <p:nvSpPr>
          <p:cNvPr id="6" name="Прямоугольник 5"/>
          <p:cNvSpPr/>
          <p:nvPr/>
        </p:nvSpPr>
        <p:spPr>
          <a:xfrm>
            <a:off x="2988527" y="2746530"/>
            <a:ext cx="7326351" cy="369332"/>
          </a:xfrm>
          <a:prstGeom prst="rect">
            <a:avLst/>
          </a:prstGeom>
        </p:spPr>
        <p:txBody>
          <a:bodyPr wrap="square">
            <a:spAutoFit/>
          </a:bodyPr>
          <a:lstStyle/>
          <a:p>
            <a:r>
              <a:rPr lang="ru-RU" dirty="0">
                <a:solidFill>
                  <a:srgbClr val="000000"/>
                </a:solidFill>
                <a:latin typeface="Linux Libertine"/>
              </a:rPr>
              <a:t>Процедура введения добровольного ограничения экспорта</a:t>
            </a:r>
            <a:endParaRPr lang="ru-RU" b="0" i="0" dirty="0">
              <a:solidFill>
                <a:srgbClr val="000000"/>
              </a:solidFill>
              <a:effectLst/>
              <a:latin typeface="Linux Libertine"/>
            </a:endParaRPr>
          </a:p>
        </p:txBody>
      </p:sp>
      <p:sp>
        <p:nvSpPr>
          <p:cNvPr id="7" name="Прямоугольник 6"/>
          <p:cNvSpPr/>
          <p:nvPr/>
        </p:nvSpPr>
        <p:spPr>
          <a:xfrm>
            <a:off x="1942171" y="3325711"/>
            <a:ext cx="9686692" cy="3139321"/>
          </a:xfrm>
          <a:prstGeom prst="rect">
            <a:avLst/>
          </a:prstGeom>
        </p:spPr>
        <p:txBody>
          <a:bodyPr wrap="square">
            <a:spAutoFit/>
          </a:bodyPr>
          <a:lstStyle/>
          <a:p>
            <a:r>
              <a:rPr lang="ru-RU" dirty="0">
                <a:solidFill>
                  <a:srgbClr val="252525"/>
                </a:solidFill>
                <a:latin typeface="Arial" panose="020B0604020202020204" pitchFamily="34" charset="0"/>
              </a:rPr>
              <a:t>Существует несколько вариантов введения этих </a:t>
            </a:r>
            <a:r>
              <a:rPr lang="ru-RU" dirty="0" smtClean="0">
                <a:solidFill>
                  <a:srgbClr val="252525"/>
                </a:solidFill>
                <a:latin typeface="Arial" panose="020B0604020202020204" pitchFamily="34" charset="0"/>
              </a:rPr>
              <a:t>ограничений:</a:t>
            </a:r>
          </a:p>
          <a:p>
            <a:endParaRPr lang="ru-RU" dirty="0">
              <a:solidFill>
                <a:srgbClr val="252525"/>
              </a:solidFill>
              <a:latin typeface="Arial" panose="020B0604020202020204" pitchFamily="34" charset="0"/>
            </a:endParaRPr>
          </a:p>
          <a:p>
            <a:pPr>
              <a:buFont typeface="+mj-lt"/>
              <a:buAutoNum type="arabicPeriod"/>
            </a:pPr>
            <a:r>
              <a:rPr lang="ru-RU" dirty="0">
                <a:solidFill>
                  <a:srgbClr val="252525"/>
                </a:solidFill>
                <a:latin typeface="Arial" panose="020B0604020202020204" pitchFamily="34" charset="0"/>
              </a:rPr>
              <a:t>Официальные межправительственные соглашения между двумя странами;</a:t>
            </a:r>
          </a:p>
          <a:p>
            <a:pPr>
              <a:buFont typeface="+mj-lt"/>
              <a:buAutoNum type="arabicPeriod"/>
            </a:pPr>
            <a:r>
              <a:rPr lang="ru-RU" dirty="0">
                <a:solidFill>
                  <a:srgbClr val="252525"/>
                </a:solidFill>
                <a:latin typeface="Arial" panose="020B0604020202020204" pitchFamily="34" charset="0"/>
              </a:rPr>
              <a:t>Неофициальные соглашения между производителями экспортирующей страны и потребителями импортирующей страны, которые поддерживаются правительством экспортирующей страны;</a:t>
            </a:r>
          </a:p>
          <a:p>
            <a:pPr>
              <a:buFont typeface="+mj-lt"/>
              <a:buAutoNum type="arabicPeriod"/>
            </a:pPr>
            <a:r>
              <a:rPr lang="ru-RU" dirty="0">
                <a:solidFill>
                  <a:srgbClr val="252525"/>
                </a:solidFill>
                <a:latin typeface="Arial" panose="020B0604020202020204" pitchFamily="34" charset="0"/>
              </a:rPr>
              <a:t>Многосторонние межгосударственные соглашения, элементом которого является </a:t>
            </a:r>
            <a:r>
              <a:rPr lang="ru-RU" dirty="0">
                <a:latin typeface="Arial" panose="020B0604020202020204" pitchFamily="34" charset="0"/>
              </a:rPr>
              <a:t>соглашение о добровольном ограничении экспорта.</a:t>
            </a:r>
          </a:p>
          <a:p>
            <a:r>
              <a:rPr lang="ru-RU" dirty="0">
                <a:latin typeface="Arial" panose="020B0604020202020204" pitchFamily="34" charset="0"/>
              </a:rPr>
              <a:t>В рамках ГАТТ эти соглашения относились к нелегитимным мерам «серой зоны». В рамках </a:t>
            </a:r>
            <a:r>
              <a:rPr lang="ru-RU" dirty="0" smtClean="0">
                <a:latin typeface="Arial" panose="020B0604020202020204" pitchFamily="34" charset="0"/>
              </a:rPr>
              <a:t>ВТО </a:t>
            </a:r>
            <a:r>
              <a:rPr lang="ru-RU" dirty="0" smtClean="0">
                <a:solidFill>
                  <a:srgbClr val="252525"/>
                </a:solidFill>
                <a:latin typeface="Arial" panose="020B0604020202020204" pitchFamily="34" charset="0"/>
              </a:rPr>
              <a:t>Соглашение </a:t>
            </a:r>
            <a:r>
              <a:rPr lang="ru-RU" dirty="0">
                <a:solidFill>
                  <a:srgbClr val="252525"/>
                </a:solidFill>
                <a:latin typeface="Arial" panose="020B0604020202020204" pitchFamily="34" charset="0"/>
              </a:rPr>
              <a:t>о защитных мерах содержит обязательство стран-членов ВТО не применять добровольные ограничения экспорта и подобные </a:t>
            </a:r>
            <a:r>
              <a:rPr lang="ru-RU" dirty="0" smtClean="0">
                <a:solidFill>
                  <a:srgbClr val="252525"/>
                </a:solidFill>
                <a:latin typeface="Arial" panose="020B0604020202020204" pitchFamily="34" charset="0"/>
              </a:rPr>
              <a:t>меры.</a:t>
            </a:r>
            <a:endParaRPr lang="ru-RU" b="0" i="0" dirty="0">
              <a:solidFill>
                <a:srgbClr val="252525"/>
              </a:solidFill>
              <a:effectLst/>
              <a:latin typeface="Arial" panose="020B0604020202020204" pitchFamily="34" charset="0"/>
            </a:endParaRPr>
          </a:p>
        </p:txBody>
      </p:sp>
    </p:spTree>
    <p:extLst>
      <p:ext uri="{BB962C8B-B14F-4D97-AF65-F5344CB8AC3E}">
        <p14:creationId xmlns:p14="http://schemas.microsoft.com/office/powerpoint/2010/main" xmlns="" val="2352539528"/>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018371" y="2364059"/>
            <a:ext cx="10036097" cy="412595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6" name="Прямоугольник 5"/>
          <p:cNvSpPr/>
          <p:nvPr/>
        </p:nvSpPr>
        <p:spPr>
          <a:xfrm>
            <a:off x="2018371" y="981308"/>
            <a:ext cx="9958039" cy="1260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612930" y="110841"/>
            <a:ext cx="8337475" cy="461665"/>
          </a:xfrm>
          <a:prstGeom prst="rect">
            <a:avLst/>
          </a:prstGeom>
        </p:spPr>
        <p:txBody>
          <a:bodyPr wrap="none">
            <a:spAutoFit/>
          </a:bodyPr>
          <a:lstStyle/>
          <a:p>
            <a:r>
              <a:rPr lang="ru-RU" sz="2400" b="1" dirty="0" smtClean="0">
                <a:solidFill>
                  <a:schemeClr val="accent1">
                    <a:lumMod val="75000"/>
                  </a:schemeClr>
                </a:solidFill>
              </a:rPr>
              <a:t>9.Субсидии </a:t>
            </a:r>
            <a:r>
              <a:rPr lang="ru-RU" sz="2400" b="1" dirty="0">
                <a:solidFill>
                  <a:schemeClr val="accent1">
                    <a:lumMod val="75000"/>
                  </a:schemeClr>
                </a:solidFill>
              </a:rPr>
              <a:t>и демпинг как инструменты  протекционизма</a:t>
            </a:r>
          </a:p>
        </p:txBody>
      </p:sp>
      <p:sp>
        <p:nvSpPr>
          <p:cNvPr id="5" name="Прямоугольник 4"/>
          <p:cNvSpPr/>
          <p:nvPr/>
        </p:nvSpPr>
        <p:spPr>
          <a:xfrm>
            <a:off x="2018371" y="981308"/>
            <a:ext cx="9868829" cy="5355312"/>
          </a:xfrm>
          <a:prstGeom prst="rect">
            <a:avLst/>
          </a:prstGeom>
        </p:spPr>
        <p:txBody>
          <a:bodyPr wrap="square">
            <a:spAutoFit/>
          </a:bodyPr>
          <a:lstStyle/>
          <a:p>
            <a:pPr algn="just"/>
            <a:r>
              <a:rPr lang="ru-RU" b="1" dirty="0">
                <a:latin typeface="Verdana" panose="020B0604030504040204" pitchFamily="34" charset="0"/>
              </a:rPr>
              <a:t>Экспортные субсидии и компенсационные пошлины. </a:t>
            </a:r>
            <a:endParaRPr lang="ru-RU" b="1" dirty="0" smtClean="0">
              <a:latin typeface="Verdana" panose="020B0604030504040204" pitchFamily="34" charset="0"/>
            </a:endParaRPr>
          </a:p>
          <a:p>
            <a:pPr algn="just"/>
            <a:r>
              <a:rPr lang="ru-RU" dirty="0" smtClean="0">
                <a:latin typeface="Verdana" panose="020B0604030504040204" pitchFamily="34" charset="0"/>
              </a:rPr>
              <a:t>Это </a:t>
            </a:r>
            <a:r>
              <a:rPr lang="ru-RU" dirty="0">
                <a:latin typeface="Verdana" panose="020B0604030504040204" pitchFamily="34" charset="0"/>
              </a:rPr>
              <a:t>нетарифные инструменты торговой политики. С помощью экспортных субсидий симулируется продвижение товаров за границу с помощью государственных дотаций и льгот</a:t>
            </a:r>
            <a:r>
              <a:rPr lang="ru-RU" dirty="0" smtClean="0">
                <a:latin typeface="Verdana" panose="020B0604030504040204" pitchFamily="34" charset="0"/>
              </a:rPr>
              <a:t>.</a:t>
            </a:r>
          </a:p>
          <a:p>
            <a:pPr algn="just"/>
            <a:endParaRPr lang="ru-RU" dirty="0">
              <a:latin typeface="Verdana" panose="020B0604030504040204" pitchFamily="34" charset="0"/>
            </a:endParaRPr>
          </a:p>
          <a:p>
            <a:pPr algn="just"/>
            <a:r>
              <a:rPr lang="ru-RU" b="1" dirty="0">
                <a:latin typeface="Verdana" panose="020B0604030504040204" pitchFamily="34" charset="0"/>
              </a:rPr>
              <a:t>Демпинг. Антидемпинговые мероприятия</a:t>
            </a:r>
            <a:r>
              <a:rPr lang="ru-RU" b="1" dirty="0" smtClean="0">
                <a:latin typeface="Verdana" panose="020B0604030504040204" pitchFamily="34" charset="0"/>
              </a:rPr>
              <a:t>.</a:t>
            </a:r>
          </a:p>
          <a:p>
            <a:pPr algn="just"/>
            <a:r>
              <a:rPr lang="ru-RU" dirty="0" smtClean="0">
                <a:latin typeface="Verdana" panose="020B0604030504040204" pitchFamily="34" charset="0"/>
              </a:rPr>
              <a:t>Демпинг </a:t>
            </a:r>
            <a:r>
              <a:rPr lang="ru-RU" dirty="0">
                <a:latin typeface="Verdana" panose="020B0604030504040204" pitchFamily="34" charset="0"/>
              </a:rPr>
              <a:t>- это инструмент проведения протекционистской политики посредством международной ценовой дискриминации. Нарушение принципов свободной торговли посредством демпинга имеет место тогда, когда с помощью временного установления низких цен, происходит вытеснение конкурента с данного рынка. В последствии уровень цен восстанавливается или повышается. Этому демпингу следует противопоставить тариф в импортирующей стране. Но существует демпинг долговременный. Он имеет место тогда, когда низкие цены достигаются в результате действия принципа сравнительных преимуществ. Но и в этом случае могут быть введены антидемпинговые пошлины Они приносят выгоды импортирующей стране, заставляя импортера еще больше снижать цену. Действию так называемого долговременного демпинга может противостоять структурная перестройка экономики на основе принципа сравнительных преимуществ.</a:t>
            </a:r>
            <a:endParaRPr lang="ru-RU" b="0" i="0" dirty="0">
              <a:effectLst/>
              <a:latin typeface="Verdana" panose="020B0604030504040204" pitchFamily="34" charset="0"/>
            </a:endParaRPr>
          </a:p>
        </p:txBody>
      </p:sp>
    </p:spTree>
    <p:extLst>
      <p:ext uri="{BB962C8B-B14F-4D97-AF65-F5344CB8AC3E}">
        <p14:creationId xmlns:p14="http://schemas.microsoft.com/office/powerpoint/2010/main" xmlns="" val="708842637"/>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Горизонтальный свиток 6"/>
          <p:cNvSpPr/>
          <p:nvPr/>
        </p:nvSpPr>
        <p:spPr>
          <a:xfrm>
            <a:off x="1932213" y="5252761"/>
            <a:ext cx="9933216" cy="1611085"/>
          </a:xfrm>
          <a:prstGeom prst="horizontalScroll">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6" name="Прямоугольник 5"/>
          <p:cNvSpPr/>
          <p:nvPr/>
        </p:nvSpPr>
        <p:spPr>
          <a:xfrm>
            <a:off x="1393371" y="2133599"/>
            <a:ext cx="10221686" cy="870858"/>
          </a:xfrm>
          <a:prstGeom prst="rect">
            <a:avLst/>
          </a:prstGeom>
          <a:ln w="38100">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4" name="Прямоугольник 3"/>
          <p:cNvSpPr/>
          <p:nvPr/>
        </p:nvSpPr>
        <p:spPr>
          <a:xfrm>
            <a:off x="1843668" y="161913"/>
            <a:ext cx="6096000" cy="830997"/>
          </a:xfrm>
          <a:prstGeom prst="rect">
            <a:avLst/>
          </a:prstGeom>
        </p:spPr>
        <p:txBody>
          <a:bodyPr>
            <a:spAutoFit/>
          </a:bodyPr>
          <a:lstStyle/>
          <a:p>
            <a:r>
              <a:rPr lang="ru-RU" sz="2400" b="1" dirty="0" smtClean="0">
                <a:solidFill>
                  <a:schemeClr val="accent1">
                    <a:lumMod val="75000"/>
                  </a:schemeClr>
                </a:solidFill>
              </a:rPr>
              <a:t>10.Экспортные </a:t>
            </a:r>
            <a:r>
              <a:rPr lang="ru-RU" sz="2400" b="1" dirty="0">
                <a:solidFill>
                  <a:schemeClr val="accent1">
                    <a:lumMod val="75000"/>
                  </a:schemeClr>
                </a:solidFill>
              </a:rPr>
              <a:t>кредиты  как инструмент протекционизма во внешней торговле.</a:t>
            </a:r>
          </a:p>
        </p:txBody>
      </p:sp>
      <p:sp>
        <p:nvSpPr>
          <p:cNvPr id="5" name="Прямоугольник 4"/>
          <p:cNvSpPr/>
          <p:nvPr/>
        </p:nvSpPr>
        <p:spPr>
          <a:xfrm>
            <a:off x="1393371" y="1143000"/>
            <a:ext cx="10798629" cy="5570756"/>
          </a:xfrm>
          <a:prstGeom prst="rect">
            <a:avLst/>
          </a:prstGeom>
        </p:spPr>
        <p:txBody>
          <a:bodyPr wrap="square">
            <a:spAutoFit/>
          </a:bodyPr>
          <a:lstStyle/>
          <a:p>
            <a:pPr>
              <a:spcAft>
                <a:spcPts val="1000"/>
              </a:spcAft>
            </a:pPr>
            <a:r>
              <a:rPr lang="en-US" b="1" dirty="0" err="1"/>
              <a:t>Протекционизм</a:t>
            </a:r>
            <a:r>
              <a:rPr lang="en-US" dirty="0"/>
              <a:t> - </a:t>
            </a:r>
            <a:r>
              <a:rPr lang="en-US" dirty="0" err="1"/>
              <a:t>государственная</a:t>
            </a:r>
            <a:r>
              <a:rPr lang="en-US" dirty="0"/>
              <a:t> </a:t>
            </a:r>
            <a:r>
              <a:rPr lang="en-US" dirty="0" err="1"/>
              <a:t>политика</a:t>
            </a:r>
            <a:r>
              <a:rPr lang="en-US" dirty="0"/>
              <a:t> </a:t>
            </a:r>
            <a:r>
              <a:rPr lang="en-US" dirty="0" err="1"/>
              <a:t>защиты</a:t>
            </a:r>
            <a:r>
              <a:rPr lang="en-US" dirty="0"/>
              <a:t> </a:t>
            </a:r>
            <a:r>
              <a:rPr lang="en-US" dirty="0" err="1"/>
              <a:t>внутреннего</a:t>
            </a:r>
            <a:r>
              <a:rPr lang="en-US" dirty="0"/>
              <a:t> </a:t>
            </a:r>
            <a:r>
              <a:rPr lang="en-US" dirty="0" err="1"/>
              <a:t>рынка</a:t>
            </a:r>
            <a:r>
              <a:rPr lang="en-US" dirty="0"/>
              <a:t> </a:t>
            </a:r>
            <a:r>
              <a:rPr lang="en-US" dirty="0" err="1"/>
              <a:t>какой-либо</a:t>
            </a:r>
            <a:r>
              <a:rPr lang="en-US" dirty="0"/>
              <a:t> </a:t>
            </a:r>
            <a:r>
              <a:rPr lang="en-US" dirty="0" err="1"/>
              <a:t>продукции</a:t>
            </a:r>
            <a:r>
              <a:rPr lang="en-US" dirty="0"/>
              <a:t> </a:t>
            </a:r>
            <a:r>
              <a:rPr lang="en-US" dirty="0" err="1"/>
              <a:t>от</a:t>
            </a:r>
            <a:r>
              <a:rPr lang="en-US" dirty="0"/>
              <a:t> </a:t>
            </a:r>
            <a:r>
              <a:rPr lang="en-US" dirty="0" err="1"/>
              <a:t>иностранной</a:t>
            </a:r>
            <a:r>
              <a:rPr lang="en-US" dirty="0"/>
              <a:t> </a:t>
            </a:r>
            <a:r>
              <a:rPr lang="en-US" dirty="0" err="1"/>
              <a:t>конкуренции</a:t>
            </a:r>
            <a:r>
              <a:rPr lang="en-US" dirty="0"/>
              <a:t> </a:t>
            </a:r>
            <a:r>
              <a:rPr lang="en-US" dirty="0" err="1"/>
              <a:t>путем</a:t>
            </a:r>
            <a:r>
              <a:rPr lang="en-US" dirty="0"/>
              <a:t> </a:t>
            </a:r>
            <a:r>
              <a:rPr lang="en-US" dirty="0" err="1"/>
              <a:t>использования</a:t>
            </a:r>
            <a:r>
              <a:rPr lang="en-US" dirty="0"/>
              <a:t> </a:t>
            </a:r>
            <a:r>
              <a:rPr lang="en-US" dirty="0" err="1"/>
              <a:t>тарифных</a:t>
            </a:r>
            <a:r>
              <a:rPr lang="en-US" dirty="0"/>
              <a:t> и </a:t>
            </a:r>
            <a:r>
              <a:rPr lang="en-US" dirty="0" err="1"/>
              <a:t>нетарифных</a:t>
            </a:r>
            <a:r>
              <a:rPr lang="en-US" dirty="0"/>
              <a:t> </a:t>
            </a:r>
            <a:r>
              <a:rPr lang="en-US" dirty="0" err="1"/>
              <a:t>инструментов</a:t>
            </a:r>
            <a:r>
              <a:rPr lang="en-US" dirty="0"/>
              <a:t> </a:t>
            </a:r>
            <a:r>
              <a:rPr lang="en-US" dirty="0" err="1"/>
              <a:t>торговой</a:t>
            </a:r>
            <a:r>
              <a:rPr lang="en-US" dirty="0"/>
              <a:t> </a:t>
            </a:r>
            <a:r>
              <a:rPr lang="en-US" dirty="0" err="1"/>
              <a:t>политики</a:t>
            </a:r>
            <a:r>
              <a:rPr lang="en-US" dirty="0"/>
              <a:t> (</a:t>
            </a:r>
            <a:r>
              <a:rPr lang="en-US" dirty="0" err="1"/>
              <a:t>протекционизм</a:t>
            </a:r>
            <a:r>
              <a:rPr lang="en-US" dirty="0"/>
              <a:t> </a:t>
            </a:r>
            <a:r>
              <a:rPr lang="en-US" dirty="0" err="1"/>
              <a:t>также</a:t>
            </a:r>
            <a:r>
              <a:rPr lang="en-US" dirty="0"/>
              <a:t> </a:t>
            </a:r>
            <a:r>
              <a:rPr lang="en-US" dirty="0" err="1"/>
              <a:t>часто</a:t>
            </a:r>
            <a:r>
              <a:rPr lang="en-US" dirty="0"/>
              <a:t> </a:t>
            </a:r>
            <a:r>
              <a:rPr lang="en-US" dirty="0" err="1"/>
              <a:t>направлен</a:t>
            </a:r>
            <a:r>
              <a:rPr lang="en-US" dirty="0"/>
              <a:t> </a:t>
            </a:r>
            <a:r>
              <a:rPr lang="en-US" dirty="0" err="1"/>
              <a:t>на</a:t>
            </a:r>
            <a:r>
              <a:rPr lang="en-US" dirty="0"/>
              <a:t> </a:t>
            </a:r>
            <a:r>
              <a:rPr lang="en-US" dirty="0" err="1"/>
              <a:t>захват</a:t>
            </a:r>
            <a:r>
              <a:rPr lang="en-US" dirty="0"/>
              <a:t> </a:t>
            </a:r>
            <a:r>
              <a:rPr lang="en-US" dirty="0" err="1"/>
              <a:t>внешних</a:t>
            </a:r>
            <a:r>
              <a:rPr lang="en-US" dirty="0"/>
              <a:t> </a:t>
            </a:r>
            <a:r>
              <a:rPr lang="en-US" dirty="0" err="1"/>
              <a:t>рынков</a:t>
            </a:r>
            <a:r>
              <a:rPr lang="en-US" dirty="0"/>
              <a:t>).</a:t>
            </a:r>
            <a:endParaRPr lang="ru-RU" dirty="0"/>
          </a:p>
          <a:p>
            <a:pPr>
              <a:spcAft>
                <a:spcPts val="1000"/>
              </a:spcAft>
            </a:pPr>
            <a:r>
              <a:rPr lang="en-US" dirty="0" err="1"/>
              <a:t>Экспортное</a:t>
            </a:r>
            <a:r>
              <a:rPr lang="en-US" dirty="0"/>
              <a:t> </a:t>
            </a:r>
            <a:r>
              <a:rPr lang="en-US" dirty="0" err="1"/>
              <a:t>кредитование</a:t>
            </a:r>
            <a:r>
              <a:rPr lang="en-US" dirty="0"/>
              <a:t> - </a:t>
            </a:r>
            <a:r>
              <a:rPr lang="en-US" dirty="0" err="1"/>
              <a:t>относится</a:t>
            </a:r>
            <a:r>
              <a:rPr lang="en-US" dirty="0"/>
              <a:t> к </a:t>
            </a:r>
            <a:r>
              <a:rPr lang="en-US" dirty="0" err="1"/>
              <a:t>нетарифным</a:t>
            </a:r>
            <a:r>
              <a:rPr lang="en-US" dirty="0"/>
              <a:t> </a:t>
            </a:r>
            <a:r>
              <a:rPr lang="en-US" dirty="0" err="1"/>
              <a:t>инструментам</a:t>
            </a:r>
            <a:r>
              <a:rPr lang="en-US" dirty="0"/>
              <a:t> </a:t>
            </a:r>
            <a:r>
              <a:rPr lang="en-US" dirty="0" err="1"/>
              <a:t>торговой</a:t>
            </a:r>
            <a:r>
              <a:rPr lang="en-US" dirty="0"/>
              <a:t> </a:t>
            </a:r>
            <a:r>
              <a:rPr lang="en-US" dirty="0" err="1"/>
              <a:t>политики</a:t>
            </a:r>
            <a:r>
              <a:rPr lang="en-US" dirty="0"/>
              <a:t>. </a:t>
            </a:r>
            <a:r>
              <a:rPr lang="en-US" dirty="0" err="1"/>
              <a:t>Оно</a:t>
            </a:r>
            <a:r>
              <a:rPr lang="en-US" dirty="0"/>
              <a:t> </a:t>
            </a:r>
            <a:r>
              <a:rPr lang="en-US" dirty="0" err="1"/>
              <a:t>предусматривает</a:t>
            </a:r>
            <a:r>
              <a:rPr lang="en-US" dirty="0"/>
              <a:t> </a:t>
            </a:r>
            <a:r>
              <a:rPr lang="en-US" dirty="0" err="1"/>
              <a:t>финансовое</a:t>
            </a:r>
            <a:r>
              <a:rPr lang="en-US" dirty="0"/>
              <a:t> </a:t>
            </a:r>
            <a:r>
              <a:rPr lang="en-US" dirty="0" err="1"/>
              <a:t>стимулирование</a:t>
            </a:r>
            <a:r>
              <a:rPr lang="en-US" dirty="0"/>
              <a:t> </a:t>
            </a:r>
            <a:r>
              <a:rPr lang="en-US" dirty="0" err="1"/>
              <a:t>государством</a:t>
            </a:r>
            <a:r>
              <a:rPr lang="en-US" dirty="0"/>
              <a:t> </a:t>
            </a:r>
            <a:r>
              <a:rPr lang="en-US" dirty="0" err="1"/>
              <a:t>развития</a:t>
            </a:r>
            <a:r>
              <a:rPr lang="en-US" dirty="0"/>
              <a:t> </a:t>
            </a:r>
            <a:r>
              <a:rPr lang="en-US" dirty="0" err="1"/>
              <a:t>экспорта</a:t>
            </a:r>
            <a:r>
              <a:rPr lang="en-US" dirty="0"/>
              <a:t> </a:t>
            </a:r>
            <a:r>
              <a:rPr lang="en-US" dirty="0" err="1"/>
              <a:t>национальными</a:t>
            </a:r>
            <a:r>
              <a:rPr lang="en-US" dirty="0"/>
              <a:t> </a:t>
            </a:r>
            <a:r>
              <a:rPr lang="en-US" dirty="0" err="1"/>
              <a:t>фирмами</a:t>
            </a:r>
            <a:r>
              <a:rPr lang="en-US" dirty="0"/>
              <a:t>. </a:t>
            </a:r>
            <a:endParaRPr lang="ru-RU" dirty="0"/>
          </a:p>
          <a:p>
            <a:pPr>
              <a:spcAft>
                <a:spcPts val="1000"/>
              </a:spcAft>
            </a:pPr>
            <a:r>
              <a:rPr lang="en-US" dirty="0" err="1"/>
              <a:t>Экспортное</a:t>
            </a:r>
            <a:r>
              <a:rPr lang="en-US" dirty="0"/>
              <a:t> </a:t>
            </a:r>
            <a:r>
              <a:rPr lang="en-US" dirty="0" err="1"/>
              <a:t>кредитование</a:t>
            </a:r>
            <a:r>
              <a:rPr lang="en-US" dirty="0"/>
              <a:t> </a:t>
            </a:r>
            <a:r>
              <a:rPr lang="en-US" dirty="0" err="1"/>
              <a:t>может</a:t>
            </a:r>
            <a:r>
              <a:rPr lang="en-US" dirty="0"/>
              <a:t> </a:t>
            </a:r>
            <a:r>
              <a:rPr lang="en-US" dirty="0" err="1"/>
              <a:t>осуществляться</a:t>
            </a:r>
            <a:r>
              <a:rPr lang="en-US" dirty="0"/>
              <a:t> </a:t>
            </a:r>
            <a:r>
              <a:rPr lang="en-US" dirty="0" err="1"/>
              <a:t>через</a:t>
            </a:r>
            <a:r>
              <a:rPr lang="en-US" dirty="0"/>
              <a:t>:</a:t>
            </a:r>
            <a:endParaRPr lang="ru-RU" dirty="0"/>
          </a:p>
          <a:p>
            <a:pPr marL="285750" indent="-285750">
              <a:spcAft>
                <a:spcPts val="1000"/>
              </a:spcAft>
              <a:buFont typeface="Arial" panose="020B0604020202020204" pitchFamily="34" charset="0"/>
              <a:buChar char="•"/>
            </a:pPr>
            <a:r>
              <a:rPr lang="en-US" dirty="0" err="1" smtClean="0"/>
              <a:t>субсидированные</a:t>
            </a:r>
            <a:r>
              <a:rPr lang="en-US" dirty="0" smtClean="0"/>
              <a:t> </a:t>
            </a:r>
            <a:r>
              <a:rPr lang="en-US" dirty="0" err="1"/>
              <a:t>кредиты</a:t>
            </a:r>
            <a:r>
              <a:rPr lang="en-US" dirty="0"/>
              <a:t> </a:t>
            </a:r>
            <a:r>
              <a:rPr lang="en-US" dirty="0" err="1"/>
              <a:t>экспортерам</a:t>
            </a:r>
            <a:r>
              <a:rPr lang="en-US" dirty="0"/>
              <a:t>, </a:t>
            </a:r>
            <a:r>
              <a:rPr lang="en-US" dirty="0" err="1"/>
              <a:t>которые</a:t>
            </a:r>
            <a:r>
              <a:rPr lang="en-US" dirty="0"/>
              <a:t> </a:t>
            </a:r>
            <a:r>
              <a:rPr lang="en-US" dirty="0" err="1"/>
              <a:t>госбанки</a:t>
            </a:r>
            <a:r>
              <a:rPr lang="en-US" dirty="0"/>
              <a:t> </a:t>
            </a:r>
            <a:r>
              <a:rPr lang="en-US" dirty="0" err="1"/>
              <a:t>выдают</a:t>
            </a:r>
            <a:r>
              <a:rPr lang="en-US" dirty="0"/>
              <a:t> </a:t>
            </a:r>
            <a:r>
              <a:rPr lang="en-US" dirty="0" err="1"/>
              <a:t>под</a:t>
            </a:r>
            <a:r>
              <a:rPr lang="en-US" dirty="0"/>
              <a:t> </a:t>
            </a:r>
            <a:r>
              <a:rPr lang="en-US" dirty="0" err="1"/>
              <a:t>более</a:t>
            </a:r>
            <a:r>
              <a:rPr lang="en-US" dirty="0"/>
              <a:t> </a:t>
            </a:r>
            <a:r>
              <a:rPr lang="en-US" dirty="0" err="1"/>
              <a:t>низкие</a:t>
            </a:r>
            <a:r>
              <a:rPr lang="en-US" dirty="0"/>
              <a:t> </a:t>
            </a:r>
            <a:r>
              <a:rPr lang="en-US" dirty="0" err="1"/>
              <a:t>проценты</a:t>
            </a:r>
            <a:r>
              <a:rPr lang="en-US" dirty="0"/>
              <a:t>; </a:t>
            </a:r>
            <a:endParaRPr lang="ru-RU" dirty="0"/>
          </a:p>
          <a:p>
            <a:pPr marL="285750" indent="-285750">
              <a:spcAft>
                <a:spcPts val="1000"/>
              </a:spcAft>
              <a:buFont typeface="Arial" panose="020B0604020202020204" pitchFamily="34" charset="0"/>
              <a:buChar char="•"/>
            </a:pPr>
            <a:r>
              <a:rPr lang="en-US" dirty="0" err="1" smtClean="0"/>
              <a:t>кредиты</a:t>
            </a:r>
            <a:r>
              <a:rPr lang="en-US" dirty="0" smtClean="0"/>
              <a:t> </a:t>
            </a:r>
            <a:r>
              <a:rPr lang="en-US" dirty="0" err="1"/>
              <a:t>иностранным</a:t>
            </a:r>
            <a:r>
              <a:rPr lang="en-US" dirty="0"/>
              <a:t> </a:t>
            </a:r>
            <a:r>
              <a:rPr lang="en-US" dirty="0" err="1"/>
              <a:t>импортерам</a:t>
            </a:r>
            <a:r>
              <a:rPr lang="en-US" dirty="0"/>
              <a:t>, </a:t>
            </a:r>
            <a:r>
              <a:rPr lang="en-US" dirty="0" err="1"/>
              <a:t>выдаваемые</a:t>
            </a:r>
            <a:r>
              <a:rPr lang="en-US" dirty="0"/>
              <a:t> </a:t>
            </a:r>
            <a:r>
              <a:rPr lang="en-US" dirty="0" err="1"/>
              <a:t>страной</a:t>
            </a:r>
            <a:r>
              <a:rPr lang="en-US" dirty="0"/>
              <a:t> </a:t>
            </a:r>
            <a:r>
              <a:rPr lang="en-US" dirty="0" err="1"/>
              <a:t>при</a:t>
            </a:r>
            <a:r>
              <a:rPr lang="en-US" dirty="0"/>
              <a:t> </a:t>
            </a:r>
            <a:r>
              <a:rPr lang="en-US" dirty="0" err="1"/>
              <a:t>условии</a:t>
            </a:r>
            <a:r>
              <a:rPr lang="en-US" dirty="0"/>
              <a:t> </a:t>
            </a:r>
            <a:r>
              <a:rPr lang="en-US" dirty="0" err="1"/>
              <a:t>закупки</a:t>
            </a:r>
            <a:r>
              <a:rPr lang="en-US" dirty="0"/>
              <a:t> </a:t>
            </a:r>
            <a:r>
              <a:rPr lang="en-US" dirty="0" err="1"/>
              <a:t>товаров</a:t>
            </a:r>
            <a:r>
              <a:rPr lang="en-US" dirty="0"/>
              <a:t> </a:t>
            </a:r>
            <a:r>
              <a:rPr lang="en-US" dirty="0" err="1"/>
              <a:t>только</a:t>
            </a:r>
            <a:r>
              <a:rPr lang="en-US" dirty="0"/>
              <a:t> у </a:t>
            </a:r>
            <a:r>
              <a:rPr lang="en-US" dirty="0" err="1"/>
              <a:t>фирм</a:t>
            </a:r>
            <a:r>
              <a:rPr lang="en-US" dirty="0"/>
              <a:t> </a:t>
            </a:r>
            <a:r>
              <a:rPr lang="en-US" dirty="0" err="1"/>
              <a:t>страны</a:t>
            </a:r>
            <a:r>
              <a:rPr lang="en-US" dirty="0"/>
              <a:t>; </a:t>
            </a:r>
            <a:endParaRPr lang="ru-RU" dirty="0"/>
          </a:p>
          <a:p>
            <a:pPr marL="285750" indent="-285750">
              <a:spcAft>
                <a:spcPts val="1000"/>
              </a:spcAft>
              <a:buFont typeface="Arial" panose="020B0604020202020204" pitchFamily="34" charset="0"/>
              <a:buChar char="•"/>
            </a:pPr>
            <a:r>
              <a:rPr lang="en-US" dirty="0" err="1" smtClean="0"/>
              <a:t>страхования</a:t>
            </a:r>
            <a:r>
              <a:rPr lang="en-US" dirty="0" smtClean="0"/>
              <a:t> </a:t>
            </a:r>
            <a:r>
              <a:rPr lang="en-US" dirty="0" err="1"/>
              <a:t>различных</a:t>
            </a:r>
            <a:r>
              <a:rPr lang="en-US" dirty="0"/>
              <a:t> </a:t>
            </a:r>
            <a:r>
              <a:rPr lang="en-US" dirty="0" err="1"/>
              <a:t>рисков</a:t>
            </a:r>
            <a:r>
              <a:rPr lang="en-US" dirty="0"/>
              <a:t> </a:t>
            </a:r>
            <a:r>
              <a:rPr lang="en-US" dirty="0" err="1"/>
              <a:t>национальных</a:t>
            </a:r>
            <a:r>
              <a:rPr lang="en-US" dirty="0"/>
              <a:t> </a:t>
            </a:r>
            <a:r>
              <a:rPr lang="en-US" dirty="0" err="1"/>
              <a:t>экспортеров</a:t>
            </a:r>
            <a:r>
              <a:rPr lang="en-US" dirty="0"/>
              <a:t>. (</a:t>
            </a:r>
            <a:r>
              <a:rPr lang="en-US" dirty="0" err="1"/>
              <a:t>Новые</a:t>
            </a:r>
            <a:r>
              <a:rPr lang="en-US" dirty="0"/>
              <a:t> </a:t>
            </a:r>
            <a:r>
              <a:rPr lang="en-US" dirty="0" err="1"/>
              <a:t>правила</a:t>
            </a:r>
            <a:r>
              <a:rPr lang="en-US" dirty="0"/>
              <a:t> </a:t>
            </a:r>
            <a:r>
              <a:rPr lang="en-US" dirty="0" err="1"/>
              <a:t>допускают</a:t>
            </a:r>
            <a:r>
              <a:rPr lang="en-US" dirty="0"/>
              <a:t> </a:t>
            </a:r>
            <a:r>
              <a:rPr lang="en-US" dirty="0" err="1"/>
              <a:t>страхование</a:t>
            </a:r>
            <a:r>
              <a:rPr lang="en-US" dirty="0"/>
              <a:t> </a:t>
            </a:r>
            <a:r>
              <a:rPr lang="en-US" dirty="0" err="1"/>
              <a:t>до</a:t>
            </a:r>
            <a:r>
              <a:rPr lang="en-US" dirty="0"/>
              <a:t> 10% </a:t>
            </a:r>
            <a:r>
              <a:rPr lang="en-US" dirty="0" err="1"/>
              <a:t>стоимости</a:t>
            </a:r>
            <a:r>
              <a:rPr lang="en-US" dirty="0"/>
              <a:t> </a:t>
            </a:r>
            <a:r>
              <a:rPr lang="en-US" dirty="0" err="1"/>
              <a:t>сделки</a:t>
            </a:r>
            <a:r>
              <a:rPr lang="en-US" dirty="0"/>
              <a:t>, </a:t>
            </a:r>
            <a:r>
              <a:rPr lang="en-US" dirty="0" err="1"/>
              <a:t>включая</a:t>
            </a:r>
            <a:r>
              <a:rPr lang="en-US" dirty="0"/>
              <a:t> </a:t>
            </a:r>
            <a:r>
              <a:rPr lang="en-US" dirty="0" err="1"/>
              <a:t>ожидаемую</a:t>
            </a:r>
            <a:r>
              <a:rPr lang="en-US" dirty="0"/>
              <a:t> </a:t>
            </a:r>
            <a:r>
              <a:rPr lang="en-US" dirty="0" err="1"/>
              <a:t>прибыль</a:t>
            </a:r>
            <a:r>
              <a:rPr lang="en-US" dirty="0"/>
              <a:t>, </a:t>
            </a:r>
            <a:r>
              <a:rPr lang="en-US" dirty="0" err="1"/>
              <a:t>страхование</a:t>
            </a:r>
            <a:r>
              <a:rPr lang="en-US" dirty="0"/>
              <a:t> </a:t>
            </a:r>
            <a:r>
              <a:rPr lang="en-US" dirty="0" err="1"/>
              <a:t>политических</a:t>
            </a:r>
            <a:r>
              <a:rPr lang="en-US" dirty="0"/>
              <a:t>, </a:t>
            </a:r>
            <a:r>
              <a:rPr lang="en-US" dirty="0" err="1"/>
              <a:t>военных</a:t>
            </a:r>
            <a:r>
              <a:rPr lang="en-US" dirty="0"/>
              <a:t> и </a:t>
            </a:r>
            <a:r>
              <a:rPr lang="en-US" dirty="0" err="1"/>
              <a:t>др</a:t>
            </a:r>
            <a:r>
              <a:rPr lang="en-US" dirty="0"/>
              <a:t>. </a:t>
            </a:r>
            <a:r>
              <a:rPr lang="en-US" dirty="0" err="1"/>
              <a:t>рисков</a:t>
            </a:r>
            <a:r>
              <a:rPr lang="en-US" dirty="0"/>
              <a:t>). </a:t>
            </a:r>
            <a:endParaRPr lang="ru-RU" dirty="0"/>
          </a:p>
          <a:p>
            <a:pPr>
              <a:spcAft>
                <a:spcPts val="1000"/>
              </a:spcAft>
            </a:pPr>
            <a:r>
              <a:rPr lang="ru-RU" dirty="0" smtClean="0"/>
              <a:t>	</a:t>
            </a:r>
            <a:r>
              <a:rPr lang="en-US" dirty="0" err="1" smtClean="0"/>
              <a:t>Экспортные</a:t>
            </a:r>
            <a:r>
              <a:rPr lang="en-US" dirty="0" smtClean="0"/>
              <a:t> </a:t>
            </a:r>
            <a:r>
              <a:rPr lang="en-US" dirty="0" err="1"/>
              <a:t>кредиты</a:t>
            </a:r>
            <a:r>
              <a:rPr lang="en-US" dirty="0"/>
              <a:t> </a:t>
            </a:r>
            <a:r>
              <a:rPr lang="en-US" dirty="0" err="1"/>
              <a:t>бывают</a:t>
            </a:r>
            <a:r>
              <a:rPr lang="en-US" dirty="0"/>
              <a:t> </a:t>
            </a:r>
            <a:r>
              <a:rPr lang="en-US" dirty="0" err="1"/>
              <a:t>краткосрочными</a:t>
            </a:r>
            <a:r>
              <a:rPr lang="en-US" dirty="0"/>
              <a:t> (</a:t>
            </a:r>
            <a:r>
              <a:rPr lang="en-US" dirty="0" err="1"/>
              <a:t>до</a:t>
            </a:r>
            <a:r>
              <a:rPr lang="en-US" dirty="0"/>
              <a:t> 1 </a:t>
            </a:r>
            <a:r>
              <a:rPr lang="en-US" dirty="0" err="1"/>
              <a:t>года</a:t>
            </a:r>
            <a:r>
              <a:rPr lang="en-US" dirty="0"/>
              <a:t>), </a:t>
            </a:r>
            <a:r>
              <a:rPr lang="en-US" dirty="0" err="1"/>
              <a:t>среднесрочными</a:t>
            </a:r>
            <a:r>
              <a:rPr lang="en-US" dirty="0"/>
              <a:t> (</a:t>
            </a:r>
            <a:r>
              <a:rPr lang="en-US" dirty="0" err="1"/>
              <a:t>от</a:t>
            </a:r>
            <a:r>
              <a:rPr lang="en-US" dirty="0"/>
              <a:t> </a:t>
            </a:r>
            <a:r>
              <a:rPr lang="en-US" dirty="0" err="1"/>
              <a:t>года</a:t>
            </a:r>
            <a:r>
              <a:rPr lang="en-US" dirty="0"/>
              <a:t> </a:t>
            </a:r>
            <a:r>
              <a:rPr lang="en-US" dirty="0" err="1"/>
              <a:t>до</a:t>
            </a:r>
            <a:r>
              <a:rPr lang="en-US" dirty="0"/>
              <a:t> 5 </a:t>
            </a:r>
            <a:r>
              <a:rPr lang="en-US" dirty="0" err="1"/>
              <a:t>лет</a:t>
            </a:r>
            <a:r>
              <a:rPr lang="en-US" dirty="0"/>
              <a:t>), </a:t>
            </a:r>
            <a:r>
              <a:rPr lang="ru-RU" dirty="0" smtClean="0"/>
              <a:t>	</a:t>
            </a:r>
            <a:r>
              <a:rPr lang="en-US" dirty="0" err="1" smtClean="0"/>
              <a:t>долгосрочными</a:t>
            </a:r>
            <a:r>
              <a:rPr lang="en-US" dirty="0" smtClean="0"/>
              <a:t> </a:t>
            </a:r>
            <a:r>
              <a:rPr lang="en-US" dirty="0"/>
              <a:t>(</a:t>
            </a:r>
            <a:r>
              <a:rPr lang="en-US" dirty="0" err="1"/>
              <a:t>более</a:t>
            </a:r>
            <a:r>
              <a:rPr lang="en-US" dirty="0"/>
              <a:t> 5 </a:t>
            </a:r>
            <a:r>
              <a:rPr lang="en-US" dirty="0" err="1"/>
              <a:t>лет</a:t>
            </a:r>
            <a:r>
              <a:rPr lang="en-US" dirty="0"/>
              <a:t>). </a:t>
            </a:r>
            <a:r>
              <a:rPr lang="en-US" dirty="0" err="1"/>
              <a:t>Экспортное</a:t>
            </a:r>
            <a:r>
              <a:rPr lang="en-US" dirty="0"/>
              <a:t> </a:t>
            </a:r>
            <a:r>
              <a:rPr lang="en-US" dirty="0" err="1"/>
              <a:t>кредитование</a:t>
            </a:r>
            <a:r>
              <a:rPr lang="en-US" dirty="0"/>
              <a:t> </a:t>
            </a:r>
            <a:r>
              <a:rPr lang="en-US" dirty="0" err="1"/>
              <a:t>применяется</a:t>
            </a:r>
            <a:r>
              <a:rPr lang="en-US" dirty="0"/>
              <a:t> </a:t>
            </a:r>
            <a:r>
              <a:rPr lang="en-US" dirty="0" err="1"/>
              <a:t>при</a:t>
            </a:r>
            <a:r>
              <a:rPr lang="en-US" dirty="0"/>
              <a:t> </a:t>
            </a:r>
            <a:r>
              <a:rPr lang="en-US" dirty="0" err="1"/>
              <a:t>поставках</a:t>
            </a:r>
            <a:r>
              <a:rPr lang="en-US" dirty="0"/>
              <a:t> </a:t>
            </a:r>
            <a:r>
              <a:rPr lang="en-US" dirty="0" err="1"/>
              <a:t>прежде</a:t>
            </a:r>
            <a:r>
              <a:rPr lang="en-US" dirty="0"/>
              <a:t> </a:t>
            </a:r>
            <a:r>
              <a:rPr lang="ru-RU" dirty="0" smtClean="0"/>
              <a:t>	</a:t>
            </a:r>
            <a:r>
              <a:rPr lang="en-US" dirty="0" err="1" smtClean="0"/>
              <a:t>всего</a:t>
            </a:r>
            <a:r>
              <a:rPr lang="en-US" dirty="0" smtClean="0"/>
              <a:t> </a:t>
            </a:r>
            <a:r>
              <a:rPr lang="en-US" dirty="0" err="1"/>
              <a:t>значительных</a:t>
            </a:r>
            <a:r>
              <a:rPr lang="en-US" dirty="0"/>
              <a:t> </a:t>
            </a:r>
            <a:r>
              <a:rPr lang="en-US" dirty="0" err="1"/>
              <a:t>по</a:t>
            </a:r>
            <a:r>
              <a:rPr lang="en-US" dirty="0"/>
              <a:t> </a:t>
            </a:r>
            <a:r>
              <a:rPr lang="en-US" dirty="0" err="1"/>
              <a:t>стоимости</a:t>
            </a:r>
            <a:r>
              <a:rPr lang="en-US" dirty="0"/>
              <a:t> </a:t>
            </a:r>
            <a:r>
              <a:rPr lang="en-US" dirty="0" err="1"/>
              <a:t>товаров</a:t>
            </a:r>
            <a:r>
              <a:rPr lang="en-US" dirty="0"/>
              <a:t> и </a:t>
            </a:r>
            <a:r>
              <a:rPr lang="en-US" dirty="0" err="1"/>
              <a:t>охватывает</a:t>
            </a:r>
            <a:r>
              <a:rPr lang="en-US" dirty="0"/>
              <a:t> 12-20% </a:t>
            </a:r>
            <a:r>
              <a:rPr lang="en-US" dirty="0" err="1"/>
              <a:t>от</a:t>
            </a:r>
            <a:r>
              <a:rPr lang="en-US" dirty="0"/>
              <a:t> </a:t>
            </a:r>
            <a:r>
              <a:rPr lang="en-US" dirty="0" err="1"/>
              <a:t>объема</a:t>
            </a:r>
            <a:r>
              <a:rPr lang="en-US" dirty="0"/>
              <a:t> </a:t>
            </a:r>
            <a:r>
              <a:rPr lang="en-US" dirty="0" err="1"/>
              <a:t>экспорта</a:t>
            </a:r>
            <a:r>
              <a:rPr lang="en-US" dirty="0"/>
              <a:t> </a:t>
            </a:r>
            <a:r>
              <a:rPr lang="en-US" dirty="0" err="1"/>
              <a:t>развитых</a:t>
            </a:r>
            <a:r>
              <a:rPr lang="en-US" dirty="0"/>
              <a:t> </a:t>
            </a:r>
            <a:r>
              <a:rPr lang="ru-RU" dirty="0" smtClean="0"/>
              <a:t>	</a:t>
            </a:r>
            <a:r>
              <a:rPr lang="en-US" dirty="0" err="1" smtClean="0"/>
              <a:t>стран</a:t>
            </a:r>
            <a:r>
              <a:rPr lang="en-US" dirty="0"/>
              <a:t>.</a:t>
            </a:r>
            <a:endParaRPr lang="ru-RU" dirty="0"/>
          </a:p>
        </p:txBody>
      </p:sp>
    </p:spTree>
    <p:extLst>
      <p:ext uri="{BB962C8B-B14F-4D97-AF65-F5344CB8AC3E}">
        <p14:creationId xmlns:p14="http://schemas.microsoft.com/office/powerpoint/2010/main" xmlns="" val="449214319"/>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2640754"/>
            <a:ext cx="4985658" cy="3116036"/>
          </a:xfrm>
          <a:prstGeom prst="rect">
            <a:avLst/>
          </a:prstGeom>
          <a:ln>
            <a:noFill/>
          </a:ln>
          <a:effectLst>
            <a:softEdge rad="112500"/>
          </a:effectLst>
        </p:spPr>
      </p:pic>
      <p:sp>
        <p:nvSpPr>
          <p:cNvPr id="4" name="Прямоугольник 3"/>
          <p:cNvSpPr/>
          <p:nvPr/>
        </p:nvSpPr>
        <p:spPr>
          <a:xfrm>
            <a:off x="1835897" y="155977"/>
            <a:ext cx="7703134" cy="461665"/>
          </a:xfrm>
          <a:prstGeom prst="rect">
            <a:avLst/>
          </a:prstGeom>
        </p:spPr>
        <p:txBody>
          <a:bodyPr wrap="none">
            <a:spAutoFit/>
          </a:bodyPr>
          <a:lstStyle/>
          <a:p>
            <a:r>
              <a:rPr lang="ru-RU" sz="2400" b="1" dirty="0" smtClean="0">
                <a:solidFill>
                  <a:schemeClr val="accent1">
                    <a:lumMod val="75000"/>
                  </a:schemeClr>
                </a:solidFill>
              </a:rPr>
              <a:t>11.Международное </a:t>
            </a:r>
            <a:r>
              <a:rPr lang="ru-RU" sz="2400" b="1" dirty="0">
                <a:solidFill>
                  <a:schemeClr val="accent1">
                    <a:lumMod val="75000"/>
                  </a:schemeClr>
                </a:solidFill>
              </a:rPr>
              <a:t>регулирование внешней торговли.</a:t>
            </a:r>
          </a:p>
        </p:txBody>
      </p:sp>
      <p:sp>
        <p:nvSpPr>
          <p:cNvPr id="5" name="Прямоугольник 4"/>
          <p:cNvSpPr/>
          <p:nvPr/>
        </p:nvSpPr>
        <p:spPr>
          <a:xfrm>
            <a:off x="3127137" y="1145964"/>
            <a:ext cx="6096000" cy="646331"/>
          </a:xfrm>
          <a:prstGeom prst="rect">
            <a:avLst/>
          </a:prstGeom>
          <a:ln w="12700">
            <a:solidFill>
              <a:srgbClr val="0070C0"/>
            </a:solidFill>
            <a:prstDash val="lgDash"/>
          </a:ln>
        </p:spPr>
        <p:style>
          <a:lnRef idx="2">
            <a:schemeClr val="accent1"/>
          </a:lnRef>
          <a:fillRef idx="1">
            <a:schemeClr val="lt1"/>
          </a:fillRef>
          <a:effectRef idx="0">
            <a:schemeClr val="accent1"/>
          </a:effectRef>
          <a:fontRef idx="minor">
            <a:schemeClr val="dk1"/>
          </a:fontRef>
        </p:style>
        <p:txBody>
          <a:bodyPr>
            <a:spAutoFit/>
          </a:bodyPr>
          <a:lstStyle/>
          <a:p>
            <a:r>
              <a:rPr lang="ru-RU" b="1" i="1" cap="small" dirty="0">
                <a:solidFill>
                  <a:srgbClr val="000000"/>
                </a:solidFill>
                <a:latin typeface="PT Sans"/>
              </a:rPr>
              <a:t>Регулирование международной торговли на современном </a:t>
            </a:r>
            <a:r>
              <a:rPr lang="ru-RU" b="1" i="1" cap="small" dirty="0" smtClean="0">
                <a:solidFill>
                  <a:srgbClr val="000000"/>
                </a:solidFill>
                <a:latin typeface="PT Sans"/>
              </a:rPr>
              <a:t>этапе.</a:t>
            </a:r>
            <a:endParaRPr lang="ru-RU" b="1" i="1" u="none" strike="noStrike" cap="small" dirty="0">
              <a:solidFill>
                <a:srgbClr val="000000"/>
              </a:solidFill>
              <a:effectLst/>
              <a:latin typeface="PT Sans"/>
            </a:endParaRPr>
          </a:p>
        </p:txBody>
      </p:sp>
      <p:sp>
        <p:nvSpPr>
          <p:cNvPr id="6" name="Прямоугольник 5"/>
          <p:cNvSpPr/>
          <p:nvPr/>
        </p:nvSpPr>
        <p:spPr>
          <a:xfrm>
            <a:off x="5203372" y="2075114"/>
            <a:ext cx="6691776" cy="424731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a:solidFill>
                  <a:srgbClr val="000000"/>
                </a:solidFill>
                <a:latin typeface="Tahoma" panose="020B0604030504040204" pitchFamily="34" charset="0"/>
              </a:rPr>
              <a:t>Высокая значимость МТ для развития мирового хозяйства обусловила создание мировым сообществом специальных международных регулирующих организаций, усилия которых направлены на выработку правил, принципов, процедур осуществления международных торговых сделок и контроля за их исполнением государствами — членами этих организаций.</a:t>
            </a:r>
          </a:p>
          <a:p>
            <a:pPr algn="ctr"/>
            <a:r>
              <a:rPr lang="ru-RU" dirty="0">
                <a:solidFill>
                  <a:srgbClr val="000000"/>
                </a:solidFill>
                <a:latin typeface="Tahoma" panose="020B0604030504040204" pitchFamily="34" charset="0"/>
              </a:rPr>
              <a:t>Особую роль в регулировании международной торговли выполняют многосторонние соглашения, действующие в рамках:</a:t>
            </a:r>
          </a:p>
          <a:p>
            <a:pPr algn="ctr">
              <a:buFont typeface="Arial" panose="020B0604020202020204" pitchFamily="34" charset="0"/>
              <a:buChar char="•"/>
            </a:pPr>
            <a:r>
              <a:rPr lang="ru-RU" b="1" dirty="0">
                <a:solidFill>
                  <a:srgbClr val="000000"/>
                </a:solidFill>
                <a:latin typeface="Tahoma" panose="020B0604030504040204" pitchFamily="34" charset="0"/>
              </a:rPr>
              <a:t>ГАТТ</a:t>
            </a:r>
            <a:r>
              <a:rPr lang="ru-RU" dirty="0">
                <a:solidFill>
                  <a:srgbClr val="000000"/>
                </a:solidFill>
                <a:latin typeface="Tahoma" panose="020B0604030504040204" pitchFamily="34" charset="0"/>
              </a:rPr>
              <a:t> (Генеральное соглашение по тарифам и торговле)</a:t>
            </a:r>
          </a:p>
          <a:p>
            <a:pPr algn="ctr">
              <a:buFont typeface="Arial" panose="020B0604020202020204" pitchFamily="34" charset="0"/>
              <a:buChar char="•"/>
            </a:pPr>
            <a:r>
              <a:rPr lang="ru-RU" b="1" dirty="0">
                <a:solidFill>
                  <a:srgbClr val="000000"/>
                </a:solidFill>
                <a:latin typeface="Tahoma" panose="020B0604030504040204" pitchFamily="34" charset="0"/>
              </a:rPr>
              <a:t>ВТО</a:t>
            </a:r>
            <a:r>
              <a:rPr lang="ru-RU" dirty="0">
                <a:solidFill>
                  <a:srgbClr val="000000"/>
                </a:solidFill>
                <a:latin typeface="Tahoma" panose="020B0604030504040204" pitchFamily="34" charset="0"/>
              </a:rPr>
              <a:t> (Всемирная торговая организация)</a:t>
            </a:r>
          </a:p>
          <a:p>
            <a:pPr algn="ctr">
              <a:buFont typeface="Arial" panose="020B0604020202020204" pitchFamily="34" charset="0"/>
              <a:buChar char="•"/>
            </a:pPr>
            <a:r>
              <a:rPr lang="ru-RU" b="1" dirty="0">
                <a:solidFill>
                  <a:srgbClr val="000000"/>
                </a:solidFill>
                <a:latin typeface="Tahoma" panose="020B0604030504040204" pitchFamily="34" charset="0"/>
              </a:rPr>
              <a:t>ГАТС </a:t>
            </a:r>
            <a:r>
              <a:rPr lang="ru-RU" dirty="0">
                <a:solidFill>
                  <a:srgbClr val="000000"/>
                </a:solidFill>
                <a:latin typeface="Tahoma" panose="020B0604030504040204" pitchFamily="34" charset="0"/>
              </a:rPr>
              <a:t>(Генеральное соглашение по торговле услугами)</a:t>
            </a:r>
          </a:p>
          <a:p>
            <a:pPr algn="ctr">
              <a:buFont typeface="Arial" panose="020B0604020202020204" pitchFamily="34" charset="0"/>
              <a:buChar char="•"/>
            </a:pPr>
            <a:r>
              <a:rPr lang="ru-RU" b="1" dirty="0">
                <a:solidFill>
                  <a:srgbClr val="000000"/>
                </a:solidFill>
                <a:latin typeface="Tahoma" panose="020B0604030504040204" pitchFamily="34" charset="0"/>
              </a:rPr>
              <a:t>ТРИПС </a:t>
            </a:r>
            <a:r>
              <a:rPr lang="ru-RU" dirty="0">
                <a:solidFill>
                  <a:srgbClr val="000000"/>
                </a:solidFill>
                <a:latin typeface="Tahoma" panose="020B0604030504040204" pitchFamily="34" charset="0"/>
              </a:rPr>
              <a:t>(Соглашение по торговым аспектам прав интеллектуальной собственности)</a:t>
            </a:r>
            <a:endParaRPr lang="ru-RU"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xmlns="" val="958886287"/>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57066" y="292386"/>
            <a:ext cx="6096000" cy="830997"/>
          </a:xfrm>
          <a:prstGeom prst="rect">
            <a:avLst/>
          </a:prstGeom>
        </p:spPr>
        <p:txBody>
          <a:bodyPr>
            <a:spAutoFit/>
          </a:bodyPr>
          <a:lstStyle/>
          <a:p>
            <a:r>
              <a:rPr lang="ru-RU" sz="2400" b="1" dirty="0" smtClean="0">
                <a:solidFill>
                  <a:schemeClr val="accent1">
                    <a:lumMod val="75000"/>
                  </a:schemeClr>
                </a:solidFill>
              </a:rPr>
              <a:t>12.Роль </a:t>
            </a:r>
            <a:r>
              <a:rPr lang="ru-RU" sz="2400" b="1" dirty="0">
                <a:solidFill>
                  <a:schemeClr val="accent1">
                    <a:lumMod val="75000"/>
                  </a:schemeClr>
                </a:solidFill>
              </a:rPr>
              <a:t>ГАТТ/ВТО в регулировании международной торговли.</a:t>
            </a:r>
          </a:p>
        </p:txBody>
      </p:sp>
      <p:sp>
        <p:nvSpPr>
          <p:cNvPr id="7" name="Прямоугольник 6"/>
          <p:cNvSpPr/>
          <p:nvPr/>
        </p:nvSpPr>
        <p:spPr>
          <a:xfrm>
            <a:off x="1382751" y="1318667"/>
            <a:ext cx="10615961" cy="1200329"/>
          </a:xfrm>
          <a:prstGeom prst="rect">
            <a:avLst/>
          </a:prstGeom>
          <a:ln w="19050">
            <a:prstDash val="lgDash"/>
          </a:ln>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a:t/>
            </a:r>
            <a:br>
              <a:rPr lang="ru-RU" dirty="0"/>
            </a:br>
            <a:r>
              <a:rPr lang="ru-RU" dirty="0">
                <a:solidFill>
                  <a:srgbClr val="000000"/>
                </a:solidFill>
                <a:latin typeface="Times New Roman" panose="02020603050405020304" pitchFamily="18" charset="0"/>
              </a:rPr>
              <a:t>ВТО призвана регулировать торгово-политические отношения участников организации в сфере международной торговли на основе пакета соглашений т.н. Уругвайского раунда многосторонних торговых переговоров (1986-1994 гг.).</a:t>
            </a:r>
            <a:endParaRPr lang="ru-RU" dirty="0"/>
          </a:p>
        </p:txBody>
      </p:sp>
      <p:sp>
        <p:nvSpPr>
          <p:cNvPr id="8" name="Прямоугольник 7"/>
          <p:cNvSpPr/>
          <p:nvPr/>
        </p:nvSpPr>
        <p:spPr>
          <a:xfrm>
            <a:off x="1661532" y="3077737"/>
            <a:ext cx="10058400"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ru-RU" dirty="0">
                <a:solidFill>
                  <a:srgbClr val="000000"/>
                </a:solidFill>
                <a:latin typeface="Times New Roman" panose="02020603050405020304" pitchFamily="18" charset="0"/>
              </a:rPr>
              <a:t>Соглашение об учреждении Всемирной торговой организации предусматривает создание постоянно действующего форума государств-членов для урегулирования проблем, оказывающих влияние на их многосторонние торговые отношения, а также для осуществления контроля за реализацией соглашений и договоренностей Уругвайского раунда </a:t>
            </a:r>
            <a:r>
              <a:rPr lang="ru-RU" dirty="0"/>
              <a:t/>
            </a:r>
            <a:br>
              <a:rPr lang="ru-RU" dirty="0"/>
            </a:br>
            <a:r>
              <a:rPr lang="ru-RU" dirty="0"/>
              <a:t/>
            </a:r>
            <a:br>
              <a:rPr lang="ru-RU" dirty="0"/>
            </a:br>
            <a:r>
              <a:rPr lang="ru-RU" dirty="0">
                <a:solidFill>
                  <a:srgbClr val="000000"/>
                </a:solidFill>
                <a:latin typeface="Times New Roman" panose="02020603050405020304" pitchFamily="18" charset="0"/>
              </a:rPr>
              <a:t>Главной задачей ВТО является либерализация мировой торговли путем ее регулирования преимущественно тарифными методами при последовательном сокращении уровня импортных пошлин, а также устранении различных нетарифных барьеров, количественных ограничений и других препятствий в международном обмене товарами и услугами. </a:t>
            </a:r>
            <a:r>
              <a:rPr lang="ru-RU" dirty="0"/>
              <a:t/>
            </a:r>
            <a:br>
              <a:rPr lang="ru-RU" dirty="0"/>
            </a:br>
            <a:endParaRPr lang="ru-RU" dirty="0"/>
          </a:p>
        </p:txBody>
      </p:sp>
    </p:spTree>
    <p:extLst>
      <p:ext uri="{BB962C8B-B14F-4D97-AF65-F5344CB8AC3E}">
        <p14:creationId xmlns:p14="http://schemas.microsoft.com/office/powerpoint/2010/main" xmlns="" val="4194877730"/>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Лента лицом вниз 7"/>
          <p:cNvSpPr/>
          <p:nvPr/>
        </p:nvSpPr>
        <p:spPr>
          <a:xfrm>
            <a:off x="1048214" y="3088888"/>
            <a:ext cx="11385395" cy="2798956"/>
          </a:xfrm>
          <a:prstGeom prst="ribbon">
            <a:avLst>
              <a:gd name="adj1" fmla="val 16667"/>
              <a:gd name="adj2"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2332464" y="3746810"/>
            <a:ext cx="8731404" cy="1938992"/>
          </a:xfrm>
          <a:prstGeom prst="rect">
            <a:avLst/>
          </a:prstGeom>
        </p:spPr>
        <p:txBody>
          <a:bodyPr wrap="square">
            <a:spAutoFit/>
          </a:bodyPr>
          <a:lstStyle/>
          <a:p>
            <a:pPr algn="ctr"/>
            <a:r>
              <a:rPr lang="ru-RU" sz="2000" dirty="0">
                <a:solidFill>
                  <a:srgbClr val="000000"/>
                </a:solidFill>
                <a:latin typeface="Times New Roman" panose="02020603050405020304" pitchFamily="18" charset="0"/>
              </a:rPr>
              <a:t>Все страны-члены ВТО принимают обязательство по выполнению порядка двадцати основных соглашений и юридических инструментов, объединенных термином "многосторонние торговые соглашения" (МТС). </a:t>
            </a:r>
            <a:endParaRPr lang="ru-RU" sz="2000" dirty="0" smtClean="0">
              <a:solidFill>
                <a:srgbClr val="000000"/>
              </a:solidFill>
              <a:latin typeface="Times New Roman" panose="02020603050405020304" pitchFamily="18" charset="0"/>
            </a:endParaRPr>
          </a:p>
          <a:p>
            <a:pPr algn="ctr"/>
            <a:r>
              <a:rPr lang="ru-RU" sz="2000" dirty="0" smtClean="0">
                <a:solidFill>
                  <a:srgbClr val="000000"/>
                </a:solidFill>
                <a:latin typeface="Times New Roman" panose="02020603050405020304" pitchFamily="18" charset="0"/>
              </a:rPr>
              <a:t>Таким </a:t>
            </a:r>
            <a:r>
              <a:rPr lang="ru-RU" sz="2000" dirty="0">
                <a:solidFill>
                  <a:srgbClr val="000000"/>
                </a:solidFill>
                <a:latin typeface="Times New Roman" panose="02020603050405020304" pitchFamily="18" charset="0"/>
              </a:rPr>
              <a:t>образом, ВТО представляет собой своеобразный многосторонний контракт (пакет соглашений), нормами и правилами которого регулируется свыше 90% всей мировой торговли товарами и услугами. </a:t>
            </a:r>
            <a:endParaRPr lang="ru-RU" sz="2000" dirty="0"/>
          </a:p>
        </p:txBody>
      </p:sp>
      <p:sp>
        <p:nvSpPr>
          <p:cNvPr id="6" name="Прямоугольник 5"/>
          <p:cNvSpPr/>
          <p:nvPr/>
        </p:nvSpPr>
        <p:spPr>
          <a:xfrm>
            <a:off x="2010935" y="0"/>
            <a:ext cx="8961863" cy="2862322"/>
          </a:xfrm>
          <a:prstGeom prst="rect">
            <a:avLst/>
          </a:prstGeom>
        </p:spPr>
        <p:txBody>
          <a:bodyPr wrap="square">
            <a:spAutoFit/>
          </a:bodyPr>
          <a:lstStyle/>
          <a:p>
            <a:pPr algn="ctr"/>
            <a:r>
              <a:rPr lang="ru-RU" dirty="0"/>
              <a:t/>
            </a:r>
            <a:br>
              <a:rPr lang="ru-RU" dirty="0"/>
            </a:br>
            <a:r>
              <a:rPr lang="ru-RU" i="1" dirty="0">
                <a:solidFill>
                  <a:srgbClr val="000000"/>
                </a:solidFill>
                <a:latin typeface="Times New Roman" panose="02020603050405020304" pitchFamily="18" charset="0"/>
              </a:rPr>
              <a:t>Основополагающими принципами и правилами ГАТТ/ВТО, являются: </a:t>
            </a:r>
            <a:endParaRPr lang="ru-RU" i="1" dirty="0" smtClean="0">
              <a:solidFill>
                <a:srgbClr val="000000"/>
              </a:solidFill>
              <a:latin typeface="Times New Roman" panose="02020603050405020304" pitchFamily="18" charset="0"/>
            </a:endParaRPr>
          </a:p>
          <a:p>
            <a:pPr algn="ctr"/>
            <a:endParaRPr lang="ru-RU" i="1" dirty="0" smtClean="0">
              <a:solidFill>
                <a:srgbClr val="000000"/>
              </a:solidFill>
              <a:latin typeface="Times New Roman" panose="02020603050405020304" pitchFamily="18" charset="0"/>
            </a:endParaRPr>
          </a:p>
          <a:p>
            <a:pPr marL="285750" indent="-285750">
              <a:buFont typeface="Arial" panose="020B0604020202020204" pitchFamily="34" charset="0"/>
              <a:buChar char="•"/>
            </a:pPr>
            <a:r>
              <a:rPr lang="ru-RU" dirty="0" smtClean="0">
                <a:solidFill>
                  <a:srgbClr val="000000"/>
                </a:solidFill>
                <a:latin typeface="Times New Roman" panose="02020603050405020304" pitchFamily="18" charset="0"/>
              </a:rPr>
              <a:t>предоставление </a:t>
            </a:r>
            <a:r>
              <a:rPr lang="ru-RU" dirty="0">
                <a:solidFill>
                  <a:srgbClr val="000000"/>
                </a:solidFill>
                <a:latin typeface="Times New Roman" panose="02020603050405020304" pitchFamily="18" charset="0"/>
              </a:rPr>
              <a:t>режима наибольшего благоприятствования в торговле на недискриминационной основе</a:t>
            </a:r>
            <a:r>
              <a:rPr lang="ru-RU" dirty="0" smtClean="0">
                <a:solidFill>
                  <a:srgbClr val="000000"/>
                </a:solidFill>
                <a:latin typeface="Times New Roman" panose="02020603050405020304" pitchFamily="18" charset="0"/>
              </a:rPr>
              <a:t>;</a:t>
            </a:r>
          </a:p>
          <a:p>
            <a:pPr marL="285750" indent="-285750">
              <a:buFont typeface="Arial" panose="020B0604020202020204" pitchFamily="34" charset="0"/>
              <a:buChar char="•"/>
            </a:pPr>
            <a:r>
              <a:rPr lang="ru-RU" dirty="0" smtClean="0">
                <a:solidFill>
                  <a:srgbClr val="000000"/>
                </a:solidFill>
                <a:latin typeface="Times New Roman" panose="02020603050405020304" pitchFamily="18" charset="0"/>
              </a:rPr>
              <a:t>взаимное </a:t>
            </a:r>
            <a:r>
              <a:rPr lang="ru-RU" dirty="0">
                <a:solidFill>
                  <a:srgbClr val="000000"/>
                </a:solidFill>
                <a:latin typeface="Times New Roman" panose="02020603050405020304" pitchFamily="18" charset="0"/>
              </a:rPr>
              <a:t>предоставление национального режима товарам и услугам иностранного происхождения; регулирование торговли преимущественно тарифными методами; </a:t>
            </a:r>
            <a:endParaRPr lang="ru-RU" dirty="0" smtClean="0">
              <a:solidFill>
                <a:srgbClr val="000000"/>
              </a:solidFill>
              <a:latin typeface="Times New Roman" panose="02020603050405020304" pitchFamily="18" charset="0"/>
            </a:endParaRPr>
          </a:p>
          <a:p>
            <a:pPr marL="285750" indent="-285750">
              <a:buFont typeface="Arial" panose="020B0604020202020204" pitchFamily="34" charset="0"/>
              <a:buChar char="•"/>
            </a:pPr>
            <a:r>
              <a:rPr lang="ru-RU" dirty="0" smtClean="0">
                <a:solidFill>
                  <a:srgbClr val="000000"/>
                </a:solidFill>
                <a:latin typeface="Times New Roman" panose="02020603050405020304" pitchFamily="18" charset="0"/>
              </a:rPr>
              <a:t>отказ </a:t>
            </a:r>
            <a:r>
              <a:rPr lang="ru-RU" dirty="0">
                <a:solidFill>
                  <a:srgbClr val="000000"/>
                </a:solidFill>
                <a:latin typeface="Times New Roman" panose="02020603050405020304" pitchFamily="18" charset="0"/>
              </a:rPr>
              <a:t>от использования количественных ограничений</a:t>
            </a:r>
            <a:r>
              <a:rPr lang="ru-RU" dirty="0" smtClean="0">
                <a:solidFill>
                  <a:srgbClr val="000000"/>
                </a:solidFill>
                <a:latin typeface="Times New Roman" panose="02020603050405020304" pitchFamily="18" charset="0"/>
              </a:rPr>
              <a:t>;</a:t>
            </a:r>
          </a:p>
          <a:p>
            <a:pPr marL="285750" indent="-285750">
              <a:buFont typeface="Arial" panose="020B0604020202020204" pitchFamily="34" charset="0"/>
              <a:buChar char="•"/>
            </a:pPr>
            <a:r>
              <a:rPr lang="ru-RU" dirty="0" smtClean="0">
                <a:solidFill>
                  <a:srgbClr val="000000"/>
                </a:solidFill>
                <a:latin typeface="Times New Roman" panose="02020603050405020304" pitchFamily="18" charset="0"/>
              </a:rPr>
              <a:t> </a:t>
            </a:r>
            <a:r>
              <a:rPr lang="ru-RU" dirty="0" err="1">
                <a:solidFill>
                  <a:srgbClr val="000000"/>
                </a:solidFill>
                <a:latin typeface="Times New Roman" panose="02020603050405020304" pitchFamily="18" charset="0"/>
              </a:rPr>
              <a:t>транспарентность</a:t>
            </a:r>
            <a:r>
              <a:rPr lang="ru-RU" dirty="0">
                <a:solidFill>
                  <a:srgbClr val="000000"/>
                </a:solidFill>
                <a:latin typeface="Times New Roman" panose="02020603050405020304" pitchFamily="18" charset="0"/>
              </a:rPr>
              <a:t> торговой политики</a:t>
            </a:r>
            <a:r>
              <a:rPr lang="ru-RU" dirty="0" smtClean="0">
                <a:solidFill>
                  <a:srgbClr val="000000"/>
                </a:solidFill>
                <a:latin typeface="Times New Roman" panose="02020603050405020304" pitchFamily="18" charset="0"/>
              </a:rPr>
              <a:t>;</a:t>
            </a:r>
          </a:p>
          <a:p>
            <a:pPr marL="285750" indent="-285750">
              <a:buFont typeface="Arial" panose="020B0604020202020204" pitchFamily="34" charset="0"/>
              <a:buChar char="•"/>
            </a:pPr>
            <a:r>
              <a:rPr lang="ru-RU" dirty="0" smtClean="0">
                <a:solidFill>
                  <a:srgbClr val="000000"/>
                </a:solidFill>
                <a:latin typeface="Times New Roman" panose="02020603050405020304" pitchFamily="18" charset="0"/>
              </a:rPr>
              <a:t>разрешение </a:t>
            </a:r>
            <a:r>
              <a:rPr lang="ru-RU" dirty="0">
                <a:solidFill>
                  <a:srgbClr val="000000"/>
                </a:solidFill>
                <a:latin typeface="Times New Roman" panose="02020603050405020304" pitchFamily="18" charset="0"/>
              </a:rPr>
              <a:t>торговых споров путем консультаций и переговоров и т. д.</a:t>
            </a:r>
            <a:endParaRPr lang="ru-RU" dirty="0"/>
          </a:p>
        </p:txBody>
      </p:sp>
    </p:spTree>
    <p:extLst>
      <p:ext uri="{BB962C8B-B14F-4D97-AF65-F5344CB8AC3E}">
        <p14:creationId xmlns:p14="http://schemas.microsoft.com/office/powerpoint/2010/main" xmlns="" val="1488450880"/>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43743" y="90492"/>
            <a:ext cx="6683828" cy="1200329"/>
          </a:xfrm>
          <a:prstGeom prst="rect">
            <a:avLst/>
          </a:prstGeom>
        </p:spPr>
        <p:txBody>
          <a:bodyPr wrap="square">
            <a:spAutoFit/>
          </a:bodyPr>
          <a:lstStyle/>
          <a:p>
            <a:r>
              <a:rPr lang="ru-RU" sz="2400" b="1" dirty="0" smtClean="0">
                <a:solidFill>
                  <a:schemeClr val="accent1">
                    <a:lumMod val="75000"/>
                  </a:schemeClr>
                </a:solidFill>
              </a:rPr>
              <a:t>13.Внешняя </a:t>
            </a:r>
            <a:r>
              <a:rPr lang="ru-RU" sz="2400" b="1" dirty="0">
                <a:solidFill>
                  <a:schemeClr val="accent1">
                    <a:lumMod val="75000"/>
                  </a:schemeClr>
                </a:solidFill>
              </a:rPr>
              <a:t>торговля России: динамика, структура и формы государственного регулирования.</a:t>
            </a:r>
          </a:p>
        </p:txBody>
      </p:sp>
      <p:sp>
        <p:nvSpPr>
          <p:cNvPr id="5" name="Прямоугольник 4"/>
          <p:cNvSpPr/>
          <p:nvPr/>
        </p:nvSpPr>
        <p:spPr>
          <a:xfrm>
            <a:off x="3015344" y="1290821"/>
            <a:ext cx="6096000" cy="707886"/>
          </a:xfrm>
          <a:prstGeom prst="rect">
            <a:avLst/>
          </a:prstGeom>
        </p:spPr>
        <p:txBody>
          <a:bodyPr>
            <a:spAutoFit/>
          </a:bodyPr>
          <a:lstStyle/>
          <a:p>
            <a:r>
              <a:rPr lang="ru-RU" sz="2000" dirty="0">
                <a:solidFill>
                  <a:srgbClr val="000000"/>
                </a:solidFill>
                <a:latin typeface="Verdana" panose="020B0604030504040204" pitchFamily="34" charset="0"/>
              </a:rPr>
              <a:t>Современная внешнеторговая политика – это взаимодействие двух тенденций:</a:t>
            </a:r>
            <a:endParaRPr lang="ru-RU" sz="2000" dirty="0"/>
          </a:p>
        </p:txBody>
      </p:sp>
      <p:sp>
        <p:nvSpPr>
          <p:cNvPr id="6" name="Прямоугольник 5"/>
          <p:cNvSpPr/>
          <p:nvPr/>
        </p:nvSpPr>
        <p:spPr>
          <a:xfrm>
            <a:off x="2329543" y="2278130"/>
            <a:ext cx="6389914" cy="1323439"/>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r>
              <a:rPr lang="ru-RU" sz="2000" dirty="0">
                <a:solidFill>
                  <a:srgbClr val="000000"/>
                </a:solidFill>
                <a:latin typeface="Verdana" panose="020B0604030504040204" pitchFamily="34" charset="0"/>
              </a:rPr>
              <a:t>1) </a:t>
            </a:r>
            <a:r>
              <a:rPr lang="ru-RU" sz="2000" dirty="0" smtClean="0">
                <a:solidFill>
                  <a:srgbClr val="000000"/>
                </a:solidFill>
                <a:latin typeface="Verdana" panose="020B0604030504040204" pitchFamily="34" charset="0"/>
              </a:rPr>
              <a:t>Протекционизма </a:t>
            </a:r>
            <a:r>
              <a:rPr lang="ru-RU" sz="2000" dirty="0">
                <a:solidFill>
                  <a:srgbClr val="000000"/>
                </a:solidFill>
                <a:latin typeface="Verdana" panose="020B0604030504040204" pitchFamily="34" charset="0"/>
              </a:rPr>
              <a:t>– политики, направленной на защиту внутреннего рынка от иностранной конкуренции и зачастую на захват внешних </a:t>
            </a:r>
            <a:r>
              <a:rPr lang="ru-RU" sz="2000" dirty="0" smtClean="0">
                <a:solidFill>
                  <a:srgbClr val="000000"/>
                </a:solidFill>
                <a:latin typeface="Verdana" panose="020B0604030504040204" pitchFamily="34" charset="0"/>
              </a:rPr>
              <a:t>рынков</a:t>
            </a:r>
            <a:endParaRPr lang="ru-RU" sz="2000" dirty="0"/>
          </a:p>
        </p:txBody>
      </p:sp>
      <p:sp>
        <p:nvSpPr>
          <p:cNvPr id="7" name="Прямоугольник 6"/>
          <p:cNvSpPr/>
          <p:nvPr/>
        </p:nvSpPr>
        <p:spPr>
          <a:xfrm>
            <a:off x="2732315" y="4279535"/>
            <a:ext cx="9133114" cy="1938992"/>
          </a:xfrm>
          <a:prstGeom prst="rect">
            <a:avLst/>
          </a:prstGeom>
          <a:ln w="19050"/>
        </p:spPr>
        <p:style>
          <a:lnRef idx="2">
            <a:schemeClr val="dk1"/>
          </a:lnRef>
          <a:fillRef idx="1">
            <a:schemeClr val="lt1"/>
          </a:fillRef>
          <a:effectRef idx="0">
            <a:schemeClr val="dk1"/>
          </a:effectRef>
          <a:fontRef idx="minor">
            <a:schemeClr val="dk1"/>
          </a:fontRef>
        </p:style>
        <p:txBody>
          <a:bodyPr wrap="square">
            <a:spAutoFit/>
          </a:bodyPr>
          <a:lstStyle/>
          <a:p>
            <a:pPr algn="ctr"/>
            <a:r>
              <a:rPr lang="ru-RU" sz="2000" dirty="0">
                <a:solidFill>
                  <a:srgbClr val="000000"/>
                </a:solidFill>
                <a:latin typeface="Verdana" panose="020B0604030504040204" pitchFamily="34" charset="0"/>
              </a:rPr>
              <a:t>2) </a:t>
            </a:r>
            <a:r>
              <a:rPr lang="ru-RU" sz="2000" dirty="0" smtClean="0">
                <a:solidFill>
                  <a:srgbClr val="000000"/>
                </a:solidFill>
                <a:latin typeface="Verdana" panose="020B0604030504040204" pitchFamily="34" charset="0"/>
              </a:rPr>
              <a:t>Либерализации</a:t>
            </a:r>
            <a:r>
              <a:rPr lang="ru-RU" sz="2000" dirty="0">
                <a:solidFill>
                  <a:srgbClr val="000000"/>
                </a:solidFill>
                <a:latin typeface="Verdana" panose="020B0604030504040204" pitchFamily="34" charset="0"/>
              </a:rPr>
              <a:t>, связанной со снижением барьеров, препятствующих развитию внешнеэкономических связей. Политика протекционизма, так же, как и политика либерализации, в чистом виде не проводится. Различные степени протекционизма встречаются постоянно и зависят от уровня экономического развития той или иной страны</a:t>
            </a:r>
            <a:r>
              <a:rPr lang="ru-RU" sz="2000" dirty="0" smtClean="0">
                <a:solidFill>
                  <a:srgbClr val="000000"/>
                </a:solidFill>
                <a:latin typeface="Verdana" panose="020B0604030504040204" pitchFamily="34" charset="0"/>
              </a:rPr>
              <a:t>.</a:t>
            </a:r>
          </a:p>
        </p:txBody>
      </p:sp>
    </p:spTree>
    <p:extLst>
      <p:ext uri="{BB962C8B-B14F-4D97-AF65-F5344CB8AC3E}">
        <p14:creationId xmlns:p14="http://schemas.microsoft.com/office/powerpoint/2010/main" xmlns="" val="2196236815"/>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485" y="220682"/>
            <a:ext cx="9938657" cy="4801314"/>
          </a:xfrm>
          <a:prstGeom prst="rect">
            <a:avLst/>
          </a:prstGeom>
        </p:spPr>
        <p:txBody>
          <a:bodyPr wrap="square">
            <a:spAutoFit/>
          </a:bodyPr>
          <a:lstStyle/>
          <a:p>
            <a:r>
              <a:rPr lang="ru-RU" dirty="0">
                <a:solidFill>
                  <a:srgbClr val="000000"/>
                </a:solidFill>
                <a:latin typeface="Verdana" panose="020B0604030504040204" pitchFamily="34" charset="0"/>
              </a:rPr>
              <a:t>Раз­витие протекционистских тенденций позволяет выделить несколько форм протекционизма</a:t>
            </a:r>
            <a:r>
              <a:rPr lang="ru-RU" dirty="0" smtClean="0">
                <a:solidFill>
                  <a:srgbClr val="000000"/>
                </a:solidFill>
                <a:latin typeface="Verdana" panose="020B0604030504040204" pitchFamily="34" charset="0"/>
              </a:rPr>
              <a:t>:</a:t>
            </a:r>
          </a:p>
          <a:p>
            <a:endParaRPr lang="ru-RU" dirty="0">
              <a:solidFill>
                <a:srgbClr val="000000"/>
              </a:solidFill>
              <a:latin typeface="Verdana" panose="020B0604030504040204" pitchFamily="34" charset="0"/>
            </a:endParaRPr>
          </a:p>
          <a:p>
            <a:pPr marL="285750" indent="-285750">
              <a:buFont typeface="Arial" panose="020B0604020202020204" pitchFamily="34" charset="0"/>
              <a:buChar char="•"/>
            </a:pPr>
            <a:r>
              <a:rPr lang="ru-RU" dirty="0" smtClean="0">
                <a:solidFill>
                  <a:srgbClr val="000000"/>
                </a:solidFill>
                <a:latin typeface="Verdana" panose="020B0604030504040204" pitchFamily="34" charset="0"/>
              </a:rPr>
              <a:t>селективный </a:t>
            </a:r>
            <a:r>
              <a:rPr lang="ru-RU" dirty="0">
                <a:solidFill>
                  <a:srgbClr val="000000"/>
                </a:solidFill>
                <a:latin typeface="Verdana" panose="020B0604030504040204" pitchFamily="34" charset="0"/>
              </a:rPr>
              <a:t>протекционизм — направлен против отдельных стран или товаров</a:t>
            </a:r>
            <a:r>
              <a:rPr lang="ru-RU" dirty="0" smtClean="0">
                <a:solidFill>
                  <a:srgbClr val="000000"/>
                </a:solidFill>
                <a:latin typeface="Verdana" panose="020B0604030504040204" pitchFamily="34" charset="0"/>
              </a:rPr>
              <a:t>;</a:t>
            </a:r>
          </a:p>
          <a:p>
            <a:pPr marL="285750" indent="-285750">
              <a:buFont typeface="Arial" panose="020B0604020202020204" pitchFamily="34" charset="0"/>
              <a:buChar char="•"/>
            </a:pPr>
            <a:endParaRPr lang="ru-RU" dirty="0">
              <a:solidFill>
                <a:srgbClr val="000000"/>
              </a:solidFill>
              <a:latin typeface="Verdana" panose="020B0604030504040204" pitchFamily="34" charset="0"/>
            </a:endParaRPr>
          </a:p>
          <a:p>
            <a:pPr marL="285750" indent="-285750">
              <a:buFont typeface="Arial" panose="020B0604020202020204" pitchFamily="34" charset="0"/>
              <a:buChar char="•"/>
            </a:pPr>
            <a:r>
              <a:rPr lang="ru-RU" dirty="0" smtClean="0">
                <a:solidFill>
                  <a:srgbClr val="000000"/>
                </a:solidFill>
                <a:latin typeface="Verdana" panose="020B0604030504040204" pitchFamily="34" charset="0"/>
              </a:rPr>
              <a:t>отраслевой </a:t>
            </a:r>
            <a:r>
              <a:rPr lang="ru-RU" dirty="0">
                <a:solidFill>
                  <a:srgbClr val="000000"/>
                </a:solidFill>
                <a:latin typeface="Verdana" panose="020B0604030504040204" pitchFamily="34" charset="0"/>
              </a:rPr>
              <a:t>протекционизм — защищает определенные отрасли, прежде всего сельское хозяйство</a:t>
            </a:r>
            <a:r>
              <a:rPr lang="ru-RU" dirty="0" smtClean="0">
                <a:solidFill>
                  <a:srgbClr val="000000"/>
                </a:solidFill>
                <a:latin typeface="Verdana" panose="020B0604030504040204" pitchFamily="34" charset="0"/>
              </a:rPr>
              <a:t>;</a:t>
            </a:r>
          </a:p>
          <a:p>
            <a:pPr marL="285750" indent="-285750">
              <a:buFont typeface="Arial" panose="020B0604020202020204" pitchFamily="34" charset="0"/>
              <a:buChar char="•"/>
            </a:pPr>
            <a:endParaRPr lang="ru-RU" dirty="0">
              <a:solidFill>
                <a:srgbClr val="000000"/>
              </a:solidFill>
              <a:latin typeface="Verdana" panose="020B0604030504040204" pitchFamily="34" charset="0"/>
            </a:endParaRPr>
          </a:p>
          <a:p>
            <a:pPr marL="285750" indent="-285750">
              <a:buFont typeface="Arial" panose="020B0604020202020204" pitchFamily="34" charset="0"/>
              <a:buChar char="•"/>
            </a:pPr>
            <a:r>
              <a:rPr lang="ru-RU" dirty="0" smtClean="0">
                <a:solidFill>
                  <a:srgbClr val="000000"/>
                </a:solidFill>
                <a:latin typeface="Verdana" panose="020B0604030504040204" pitchFamily="34" charset="0"/>
              </a:rPr>
              <a:t>коллективный </a:t>
            </a:r>
            <a:r>
              <a:rPr lang="ru-RU" dirty="0">
                <a:solidFill>
                  <a:srgbClr val="000000"/>
                </a:solidFill>
                <a:latin typeface="Verdana" panose="020B0604030504040204" pitchFamily="34" charset="0"/>
              </a:rPr>
              <a:t>протекционизм — проводится объедине­ниями стран в отношении стран, в них не входящих</a:t>
            </a:r>
            <a:r>
              <a:rPr lang="ru-RU" dirty="0" smtClean="0">
                <a:solidFill>
                  <a:srgbClr val="000000"/>
                </a:solidFill>
                <a:latin typeface="Verdana" panose="020B0604030504040204" pitchFamily="34" charset="0"/>
              </a:rPr>
              <a:t>;</a:t>
            </a:r>
          </a:p>
          <a:p>
            <a:pPr marL="285750" indent="-285750">
              <a:buFont typeface="Arial" panose="020B0604020202020204" pitchFamily="34" charset="0"/>
              <a:buChar char="•"/>
            </a:pPr>
            <a:endParaRPr lang="ru-RU" dirty="0">
              <a:solidFill>
                <a:srgbClr val="000000"/>
              </a:solidFill>
              <a:latin typeface="Verdana" panose="020B0604030504040204" pitchFamily="34" charset="0"/>
            </a:endParaRPr>
          </a:p>
          <a:p>
            <a:pPr marL="285750" indent="-285750">
              <a:buFont typeface="Arial" panose="020B0604020202020204" pitchFamily="34" charset="0"/>
              <a:buChar char="•"/>
            </a:pPr>
            <a:r>
              <a:rPr lang="ru-RU" dirty="0" smtClean="0">
                <a:solidFill>
                  <a:srgbClr val="000000"/>
                </a:solidFill>
                <a:latin typeface="Verdana" panose="020B0604030504040204" pitchFamily="34" charset="0"/>
              </a:rPr>
              <a:t>скрытый </a:t>
            </a:r>
            <a:r>
              <a:rPr lang="ru-RU" dirty="0">
                <a:solidFill>
                  <a:srgbClr val="000000"/>
                </a:solidFill>
                <a:latin typeface="Verdana" panose="020B0604030504040204" pitchFamily="34" charset="0"/>
              </a:rPr>
              <a:t>протекционизм — осуществляется методами внут­ренней экономической политики</a:t>
            </a:r>
            <a:r>
              <a:rPr lang="ru-RU" dirty="0" smtClean="0">
                <a:solidFill>
                  <a:srgbClr val="000000"/>
                </a:solidFill>
                <a:latin typeface="Verdana" panose="020B0604030504040204" pitchFamily="34" charset="0"/>
              </a:rPr>
              <a:t>.</a:t>
            </a:r>
          </a:p>
          <a:p>
            <a:endParaRPr lang="ru-RU" dirty="0">
              <a:solidFill>
                <a:srgbClr val="000000"/>
              </a:solidFill>
              <a:latin typeface="Verdana" panose="020B0604030504040204" pitchFamily="34" charset="0"/>
            </a:endParaRPr>
          </a:p>
          <a:p>
            <a:r>
              <a:rPr lang="ru-RU" dirty="0">
                <a:solidFill>
                  <a:srgbClr val="000000"/>
                </a:solidFill>
                <a:latin typeface="Verdana" panose="020B0604030504040204" pitchFamily="34" charset="0"/>
              </a:rPr>
              <a:t>Государства, проводя протекционистскую политику, ис­пользуют инструменты внешнеторговой политики, выбор которых зависит от ее конкретных целей</a:t>
            </a:r>
            <a:r>
              <a:rPr lang="ru-RU" dirty="0" smtClean="0">
                <a:solidFill>
                  <a:srgbClr val="000000"/>
                </a:solidFill>
                <a:latin typeface="Verdana" panose="020B0604030504040204" pitchFamily="34" charset="0"/>
              </a:rPr>
              <a:t>.</a:t>
            </a:r>
            <a:endParaRPr lang="ru-RU" b="0" i="0" dirty="0">
              <a:solidFill>
                <a:srgbClr val="000000"/>
              </a:solidFill>
              <a:effectLst/>
              <a:latin typeface="Verdana" panose="020B0604030504040204" pitchFamily="34" charset="0"/>
            </a:endParaRPr>
          </a:p>
        </p:txBody>
      </p:sp>
      <p:sp>
        <p:nvSpPr>
          <p:cNvPr id="2" name="Прямоугольник 1"/>
          <p:cNvSpPr/>
          <p:nvPr/>
        </p:nvSpPr>
        <p:spPr>
          <a:xfrm>
            <a:off x="2362201" y="5170714"/>
            <a:ext cx="9339941" cy="1477328"/>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endParaRPr lang="ru-RU" dirty="0">
              <a:solidFill>
                <a:srgbClr val="000000"/>
              </a:solidFill>
              <a:latin typeface="Verdana" panose="020B0604030504040204" pitchFamily="34" charset="0"/>
            </a:endParaRPr>
          </a:p>
          <a:p>
            <a:r>
              <a:rPr lang="ru-RU" dirty="0">
                <a:solidFill>
                  <a:srgbClr val="000000"/>
                </a:solidFill>
                <a:latin typeface="Verdana" panose="020B0604030504040204" pitchFamily="34" charset="0"/>
              </a:rPr>
              <a:t>К инструментам внешнеторговой политики относятся:</a:t>
            </a:r>
          </a:p>
          <a:p>
            <a:r>
              <a:rPr lang="ru-RU" dirty="0">
                <a:solidFill>
                  <a:srgbClr val="000000"/>
                </a:solidFill>
                <a:latin typeface="Verdana" panose="020B0604030504040204" pitchFamily="34" charset="0"/>
              </a:rPr>
              <a:t>1) тарифные ограничения (таможенные тарифы, таможен­ные пошлины, тарифные квоты);</a:t>
            </a:r>
          </a:p>
          <a:p>
            <a:r>
              <a:rPr lang="ru-RU" dirty="0">
                <a:solidFill>
                  <a:srgbClr val="000000"/>
                </a:solidFill>
                <a:latin typeface="Verdana" panose="020B0604030504040204" pitchFamily="34" charset="0"/>
              </a:rPr>
              <a:t>2) нетарифные ограничения.</a:t>
            </a:r>
          </a:p>
        </p:txBody>
      </p:sp>
    </p:spTree>
    <p:extLst>
      <p:ext uri="{BB962C8B-B14F-4D97-AF65-F5344CB8AC3E}">
        <p14:creationId xmlns:p14="http://schemas.microsoft.com/office/powerpoint/2010/main" xmlns="" val="338918684"/>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56012" y="300842"/>
            <a:ext cx="9960429" cy="2862322"/>
          </a:xfrm>
          <a:prstGeom prst="rect">
            <a:avLst/>
          </a:prstGeom>
          <a:ln w="19050"/>
        </p:spPr>
        <p:style>
          <a:lnRef idx="2">
            <a:schemeClr val="accent1"/>
          </a:lnRef>
          <a:fillRef idx="1">
            <a:schemeClr val="lt1"/>
          </a:fillRef>
          <a:effectRef idx="0">
            <a:schemeClr val="accent1"/>
          </a:effectRef>
          <a:fontRef idx="minor">
            <a:schemeClr val="dk1"/>
          </a:fontRef>
        </p:style>
        <p:txBody>
          <a:bodyPr wrap="square">
            <a:spAutoFit/>
          </a:bodyPr>
          <a:lstStyle/>
          <a:p>
            <a:r>
              <a:rPr lang="ru-RU" sz="2000" dirty="0">
                <a:latin typeface="Times New Roman" panose="02020603050405020304" pitchFamily="18" charset="0"/>
                <a:cs typeface="Times New Roman" panose="02020603050405020304" pitchFamily="18" charset="0"/>
              </a:rPr>
              <a:t>В географическом направлении внешней торговли России на современном этапе прослеживаются следующие тенденции.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Основные </a:t>
            </a:r>
            <a:r>
              <a:rPr lang="ru-RU" sz="2000" dirty="0">
                <a:latin typeface="Times New Roman" panose="02020603050405020304" pitchFamily="18" charset="0"/>
                <a:cs typeface="Times New Roman" panose="02020603050405020304" pitchFamily="18" charset="0"/>
              </a:rPr>
              <a:t>торговые </a:t>
            </a:r>
            <a:r>
              <a:rPr lang="ru-RU" sz="2000" u="sng" dirty="0">
                <a:latin typeface="Times New Roman" panose="02020603050405020304" pitchFamily="18" charset="0"/>
                <a:cs typeface="Times New Roman" panose="02020603050405020304" pitchFamily="18" charset="0"/>
              </a:rPr>
              <a:t>контрагенты</a:t>
            </a:r>
            <a:r>
              <a:rPr lang="ru-RU" sz="2000" dirty="0">
                <a:latin typeface="Times New Roman" panose="02020603050405020304" pitchFamily="18" charset="0"/>
                <a:cs typeface="Times New Roman" panose="02020603050405020304" pitchFamily="18" charset="0"/>
              </a:rPr>
              <a:t> – развитые страны, на которые приходится более 60 % российского торгового оборота. Доля периферийных стран сократилась.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Среди </a:t>
            </a:r>
            <a:r>
              <a:rPr lang="ru-RU" sz="2000" dirty="0">
                <a:latin typeface="Times New Roman" panose="02020603050405020304" pitchFamily="18" charset="0"/>
                <a:cs typeface="Times New Roman" panose="02020603050405020304" pitchFamily="18" charset="0"/>
              </a:rPr>
              <a:t>развитых стран основными рынками сбыта российских товаров являются страны ЕС – 51 % и США – 5 %. В Западной Европе крупнейшим потребителем российской продукции выступают Германия – 8–10 % и Нидерланды. У ведущих западных контрагентов торговый оборот с РФ составляет незначительную величину их внешней торговли – 0,1–0,8 %, только у ФРГ и Италии этот показатель превышает 1,5 %.</a:t>
            </a:r>
          </a:p>
        </p:txBody>
      </p:sp>
      <p:sp>
        <p:nvSpPr>
          <p:cNvPr id="5" name="Прямоугольник 4"/>
          <p:cNvSpPr/>
          <p:nvPr/>
        </p:nvSpPr>
        <p:spPr>
          <a:xfrm>
            <a:off x="2803070" y="3570514"/>
            <a:ext cx="9013371" cy="2862322"/>
          </a:xfrm>
          <a:prstGeom prst="rect">
            <a:avLst/>
          </a:prstGeom>
          <a:ln w="57150"/>
        </p:spPr>
        <p:style>
          <a:lnRef idx="2">
            <a:schemeClr val="dk1"/>
          </a:lnRef>
          <a:fillRef idx="1">
            <a:schemeClr val="lt1"/>
          </a:fillRef>
          <a:effectRef idx="0">
            <a:schemeClr val="dk1"/>
          </a:effectRef>
          <a:fontRef idx="minor">
            <a:schemeClr val="dk1"/>
          </a:fontRef>
        </p:style>
        <p:txBody>
          <a:bodyPr wrap="square">
            <a:spAutoFit/>
          </a:bodyPr>
          <a:lstStyle/>
          <a:p>
            <a:pPr lvl="0" eaLnBrk="0" fontAlgn="base" hangingPunct="0">
              <a:spcBef>
                <a:spcPct val="0"/>
              </a:spcBef>
              <a:spcAft>
                <a:spcPct val="0"/>
              </a:spcAft>
            </a:pPr>
            <a:r>
              <a:rPr lang="ru-RU" altLang="ru-RU" sz="2000" dirty="0">
                <a:latin typeface="Times New Roman" panose="02020603050405020304" pitchFamily="18" charset="0"/>
                <a:cs typeface="Times New Roman" panose="02020603050405020304" pitchFamily="18" charset="0"/>
              </a:rPr>
              <a:t>Торговый баланс сводится с возрастающим положительным сальдо, которое в основном обеспечивается в торговле сырьем и полуфабрикатами с развитыми странами. Баланс в торговле услугами отрицательный. Он образуется в основном по статье туризма.</a:t>
            </a:r>
          </a:p>
          <a:p>
            <a:pPr lvl="0" eaLnBrk="0" fontAlgn="base" hangingPunct="0">
              <a:spcBef>
                <a:spcPct val="0"/>
              </a:spcBef>
              <a:spcAft>
                <a:spcPct val="0"/>
              </a:spcAft>
            </a:pPr>
            <a:r>
              <a:rPr lang="ru-RU" altLang="ru-RU" sz="2000" dirty="0">
                <a:latin typeface="Times New Roman" panose="02020603050405020304" pitchFamily="18" charset="0"/>
                <a:cs typeface="Times New Roman" panose="02020603050405020304" pitchFamily="18" charset="0"/>
              </a:rPr>
              <a:t>Доля РФ в мировой торговле сократилась. В мировом экспорте она равнялась 1,8 % в 2004 году против 2,7 % в 1991-м. По размерам внешнеторгового оборота страна занимает 13-е место в мире. В 2000-е годы внешнеторговый оборот развивался умеренными темпами, увеличившись в долларовом выражении в 1,2 раза.</a:t>
            </a:r>
          </a:p>
        </p:txBody>
      </p:sp>
      <p:pic>
        <p:nvPicPr>
          <p:cNvPr id="2"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358" y="5161434"/>
            <a:ext cx="2912428" cy="1820267"/>
          </a:xfrm>
          <a:prstGeom prst="rect">
            <a:avLst/>
          </a:prstGeom>
          <a:ln>
            <a:noFill/>
          </a:ln>
          <a:effectLst>
            <a:softEdge rad="112500"/>
          </a:effectLst>
        </p:spPr>
      </p:pic>
    </p:spTree>
    <p:extLst>
      <p:ext uri="{BB962C8B-B14F-4D97-AF65-F5344CB8AC3E}">
        <p14:creationId xmlns:p14="http://schemas.microsoft.com/office/powerpoint/2010/main" xmlns="" val="2660725184"/>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453534" y="185651"/>
            <a:ext cx="9379237" cy="6463308"/>
          </a:xfrm>
          <a:prstGeom prst="rect">
            <a:avLst/>
          </a:prstGeom>
          <a:ln w="57150"/>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ru-RU" altLang="ru-RU" dirty="0"/>
              <a:t>Положение РФ в системе внешнеторговых связей не улучшилось</a:t>
            </a:r>
            <a:r>
              <a:rPr lang="ru-RU" altLang="ru-RU" dirty="0" smtClean="0"/>
              <a:t>. </a:t>
            </a:r>
            <a:r>
              <a:rPr lang="ru-RU" altLang="ru-RU" dirty="0"/>
              <a:t>Сырьевая структура промышленного производства, нарастание технологического отставания, износа производственного оборудования снижают конкурентоспособность. В большинстве экспортных отраслей российской промышленности издержки производства на единицу продукции выше, чем в странах – ведущих поставщиках минерального сырья и полуфабрикатов. По показателям общественной производительности РФ значительно уступает Бразилии – в 1,6 раза, Саудовской Аравии – в 5,8 раза, ЮАР – в 1,2 раза</a:t>
            </a:r>
            <a:r>
              <a:rPr lang="ru-RU" altLang="ru-RU" dirty="0" smtClean="0"/>
              <a:t>.</a:t>
            </a:r>
            <a:endParaRPr lang="en-US" altLang="ru-RU"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dirty="0"/>
          </a:p>
          <a:p>
            <a:pPr marL="0" marR="0" lvl="0" indent="0" algn="l" defTabSz="914400" rtl="0" eaLnBrk="0" fontAlgn="base" latinLnBrk="0" hangingPunct="0">
              <a:lnSpc>
                <a:spcPct val="100000"/>
              </a:lnSpc>
              <a:spcBef>
                <a:spcPct val="0"/>
              </a:spcBef>
              <a:spcAft>
                <a:spcPct val="0"/>
              </a:spcAft>
              <a:buClrTx/>
              <a:buSzTx/>
              <a:buFontTx/>
              <a:buNone/>
              <a:tabLst/>
            </a:pPr>
            <a:r>
              <a:rPr lang="ru-RU" altLang="ru-RU" dirty="0"/>
              <a:t>Развитие производства предопределило изменение товарной структуры внешней торговли. В ее структуре преобладают сырье и полуфабрикаты – товары с низкой добавленной стоимостью.</a:t>
            </a:r>
          </a:p>
          <a:p>
            <a:pPr marL="0" marR="0" lvl="0" indent="0" algn="l" defTabSz="914400" rtl="0" eaLnBrk="0" fontAlgn="base" latinLnBrk="0" hangingPunct="0">
              <a:lnSpc>
                <a:spcPct val="100000"/>
              </a:lnSpc>
              <a:spcBef>
                <a:spcPct val="0"/>
              </a:spcBef>
              <a:spcAft>
                <a:spcPct val="0"/>
              </a:spcAft>
              <a:buClrTx/>
              <a:buSzTx/>
              <a:buFontTx/>
              <a:buNone/>
              <a:tabLst/>
            </a:pPr>
            <a:r>
              <a:rPr lang="ru-RU" altLang="ru-RU" dirty="0"/>
              <a:t>Свыше половины объема экспорта составляют энергетические товары, металлы. Доля машин снизилась до 8 % стоимостного объема экспорта, при этом на вооружение приходится 2/5 стоимости машин и оборудования. Доля продукции обрабатывающей промышленности в российском экспорте в 2,5 раза, а машин и оборудования – в 4 раза ниже общемирового уровня.</a:t>
            </a:r>
          </a:p>
          <a:p>
            <a:pPr marL="0" marR="0" lvl="0" indent="0" algn="l" defTabSz="914400" rtl="0" eaLnBrk="0" fontAlgn="base" latinLnBrk="0" hangingPunct="0">
              <a:lnSpc>
                <a:spcPct val="100000"/>
              </a:lnSpc>
              <a:spcBef>
                <a:spcPct val="0"/>
              </a:spcBef>
              <a:spcAft>
                <a:spcPct val="0"/>
              </a:spcAft>
              <a:buClrTx/>
              <a:buSzTx/>
              <a:buFontTx/>
              <a:buNone/>
              <a:tabLst/>
            </a:pPr>
            <a:r>
              <a:rPr lang="ru-RU" altLang="ru-RU" dirty="0"/>
              <a:t>На международных рынках высокотехнологичных товаров место РФ заметно только в экспорте оружия и военной техники, в поставках оборудования для АЭС.</a:t>
            </a: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dirty="0"/>
          </a:p>
          <a:p>
            <a:pPr marL="0" marR="0" lvl="0" indent="0" algn="l" defTabSz="914400" rtl="0" eaLnBrk="0" fontAlgn="base" latinLnBrk="0" hangingPunct="0">
              <a:lnSpc>
                <a:spcPct val="100000"/>
              </a:lnSpc>
              <a:spcBef>
                <a:spcPct val="0"/>
              </a:spcBef>
              <a:spcAft>
                <a:spcPct val="0"/>
              </a:spcAft>
              <a:buClrTx/>
              <a:buSzTx/>
              <a:buFontTx/>
              <a:buNone/>
              <a:tabLst/>
            </a:pPr>
            <a:r>
              <a:rPr lang="ru-RU" altLang="ru-RU" dirty="0" err="1"/>
              <a:t>Энергосырьевая</a:t>
            </a:r>
            <a:r>
              <a:rPr lang="ru-RU" altLang="ru-RU" dirty="0"/>
              <a:t> направленность экспорта предопределяет значительную зависимость торгового и платежного балансов страны от колебаний цен на сырьевые товары на международных рынках.</a:t>
            </a:r>
          </a:p>
        </p:txBody>
      </p:sp>
      <p:pic>
        <p:nvPicPr>
          <p:cNvPr id="2"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16200000">
            <a:off x="-2305647" y="2207676"/>
            <a:ext cx="7064828" cy="2453534"/>
          </a:xfrm>
          <a:prstGeom prst="rect">
            <a:avLst/>
          </a:prstGeom>
          <a:ln>
            <a:noFill/>
          </a:ln>
          <a:effectLst>
            <a:softEdge rad="112500"/>
          </a:effectLst>
        </p:spPr>
      </p:pic>
    </p:spTree>
    <p:extLst>
      <p:ext uri="{BB962C8B-B14F-4D97-AF65-F5344CB8AC3E}">
        <p14:creationId xmlns:p14="http://schemas.microsoft.com/office/powerpoint/2010/main" xmlns="" val="3220561462"/>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351316" y="5436054"/>
            <a:ext cx="2460171" cy="1421946"/>
          </a:xfrm>
          <a:prstGeom prst="rect">
            <a:avLst/>
          </a:prstGeom>
        </p:spPr>
      </p:pic>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11487" y="5436054"/>
            <a:ext cx="2460171" cy="1421946"/>
          </a:xfrm>
          <a:prstGeom prst="rect">
            <a:avLst/>
          </a:prstGeom>
        </p:spPr>
      </p:pic>
      <p:pic>
        <p:nvPicPr>
          <p:cNvPr id="6" name="Рисунок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731829" y="5436054"/>
            <a:ext cx="2460171" cy="1421946"/>
          </a:xfrm>
          <a:prstGeom prst="rect">
            <a:avLst/>
          </a:prstGeom>
        </p:spPr>
      </p:pic>
      <p:pic>
        <p:nvPicPr>
          <p:cNvPr id="7" name="Рисунок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271658" y="5436054"/>
            <a:ext cx="2460171" cy="1421946"/>
          </a:xfrm>
          <a:prstGeom prst="rect">
            <a:avLst/>
          </a:prstGeom>
        </p:spPr>
      </p:pic>
      <p:pic>
        <p:nvPicPr>
          <p:cNvPr id="8" name="Рисунок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5436054"/>
            <a:ext cx="2460171" cy="1421946"/>
          </a:xfrm>
          <a:prstGeom prst="rect">
            <a:avLst/>
          </a:prstGeom>
        </p:spPr>
      </p:pic>
      <p:pic>
        <p:nvPicPr>
          <p:cNvPr id="9" name="Рисунок 8"/>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014108"/>
            <a:ext cx="2460171" cy="1421946"/>
          </a:xfrm>
          <a:prstGeom prst="rect">
            <a:avLst/>
          </a:prstGeom>
        </p:spPr>
      </p:pic>
      <p:pic>
        <p:nvPicPr>
          <p:cNvPr id="10" name="Рисунок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2592162"/>
            <a:ext cx="2460171" cy="1421946"/>
          </a:xfrm>
          <a:prstGeom prst="rect">
            <a:avLst/>
          </a:prstGeom>
        </p:spPr>
      </p:pic>
      <p:pic>
        <p:nvPicPr>
          <p:cNvPr id="11" name="Рисунок 10"/>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1170216"/>
            <a:ext cx="2460171" cy="1421946"/>
          </a:xfrm>
          <a:prstGeom prst="rect">
            <a:avLst/>
          </a:prstGeom>
        </p:spPr>
      </p:pic>
      <p:pic>
        <p:nvPicPr>
          <p:cNvPr id="12" name="Рисунок 1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7484"/>
            <a:ext cx="2460171" cy="1421946"/>
          </a:xfrm>
          <a:prstGeom prst="rect">
            <a:avLst/>
          </a:prstGeom>
        </p:spPr>
      </p:pic>
      <p:pic>
        <p:nvPicPr>
          <p:cNvPr id="13" name="Рисунок 1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460170" y="7484"/>
            <a:ext cx="2460171" cy="1421946"/>
          </a:xfrm>
          <a:prstGeom prst="rect">
            <a:avLst/>
          </a:prstGeom>
        </p:spPr>
      </p:pic>
      <p:pic>
        <p:nvPicPr>
          <p:cNvPr id="14" name="Рисунок 1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920341" y="7484"/>
            <a:ext cx="2460171" cy="1421946"/>
          </a:xfrm>
          <a:prstGeom prst="rect">
            <a:avLst/>
          </a:prstGeom>
        </p:spPr>
      </p:pic>
      <p:pic>
        <p:nvPicPr>
          <p:cNvPr id="15" name="Рисунок 1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271658" y="7484"/>
            <a:ext cx="2460171" cy="1421946"/>
          </a:xfrm>
          <a:prstGeom prst="rect">
            <a:avLst/>
          </a:prstGeom>
        </p:spPr>
      </p:pic>
      <p:pic>
        <p:nvPicPr>
          <p:cNvPr id="16" name="Рисунок 1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06643" y="7484"/>
            <a:ext cx="2460171" cy="1421946"/>
          </a:xfrm>
          <a:prstGeom prst="rect">
            <a:avLst/>
          </a:prstGeom>
        </p:spPr>
      </p:pic>
      <p:pic>
        <p:nvPicPr>
          <p:cNvPr id="17" name="Рисунок 1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731828" y="40141"/>
            <a:ext cx="2460171" cy="1421946"/>
          </a:xfrm>
          <a:prstGeom prst="rect">
            <a:avLst/>
          </a:prstGeom>
        </p:spPr>
      </p:pic>
      <p:sp>
        <p:nvSpPr>
          <p:cNvPr id="4" name="Прямоугольник 3"/>
          <p:cNvSpPr/>
          <p:nvPr/>
        </p:nvSpPr>
        <p:spPr>
          <a:xfrm>
            <a:off x="2122713" y="911739"/>
            <a:ext cx="10069287" cy="4524315"/>
          </a:xfrm>
          <a:prstGeom prst="rect">
            <a:avLst/>
          </a:prstGeom>
          <a:ln w="38100"/>
        </p:spPr>
        <p:style>
          <a:lnRef idx="2">
            <a:schemeClr val="dk1"/>
          </a:lnRef>
          <a:fillRef idx="1">
            <a:schemeClr val="lt1"/>
          </a:fillRef>
          <a:effectRef idx="0">
            <a:schemeClr val="dk1"/>
          </a:effectRef>
          <a:fontRef idx="minor">
            <a:schemeClr val="dk1"/>
          </a:fontRef>
        </p:style>
        <p:txBody>
          <a:bodyPr wrap="square">
            <a:spAutoFit/>
          </a:bodyPr>
          <a:lstStyle/>
          <a:p>
            <a:pPr lvl="0" eaLnBrk="0" fontAlgn="base" hangingPunct="0">
              <a:spcBef>
                <a:spcPct val="0"/>
              </a:spcBef>
              <a:spcAft>
                <a:spcPct val="0"/>
              </a:spcAft>
            </a:pPr>
            <a:r>
              <a:rPr lang="ru-RU" altLang="ru-RU" sz="2000" dirty="0">
                <a:solidFill>
                  <a:srgbClr val="000000"/>
                </a:solidFill>
                <a:latin typeface="Times New Roman" panose="02020603050405020304" pitchFamily="18" charset="0"/>
                <a:cs typeface="Times New Roman" panose="02020603050405020304" pitchFamily="18" charset="0"/>
              </a:rPr>
              <a:t>РФ выступает крупнейшим поставщиком на внешние рынки никеля – 27 </a:t>
            </a:r>
            <a:r>
              <a:rPr lang="ru-RU" altLang="ru-RU" sz="2000" dirty="0" smtClean="0">
                <a:solidFill>
                  <a:srgbClr val="000000"/>
                </a:solidFill>
                <a:latin typeface="Times New Roman" panose="02020603050405020304" pitchFamily="18" charset="0"/>
                <a:cs typeface="Times New Roman" panose="02020603050405020304" pitchFamily="18" charset="0"/>
              </a:rPr>
              <a:t>%</a:t>
            </a:r>
            <a:endParaRPr lang="en-US" altLang="ru-RU" sz="2000" dirty="0" smtClean="0">
              <a:solidFill>
                <a:srgbClr val="00000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ru-RU" altLang="ru-RU" sz="2000" dirty="0" smtClean="0">
                <a:solidFill>
                  <a:srgbClr val="000000"/>
                </a:solidFill>
                <a:latin typeface="Times New Roman" panose="02020603050405020304" pitchFamily="18" charset="0"/>
                <a:cs typeface="Times New Roman" panose="02020603050405020304" pitchFamily="18" charset="0"/>
              </a:rPr>
              <a:t>необработанной </a:t>
            </a:r>
            <a:r>
              <a:rPr lang="ru-RU" altLang="ru-RU" sz="2000" dirty="0">
                <a:solidFill>
                  <a:srgbClr val="000000"/>
                </a:solidFill>
                <a:latin typeface="Times New Roman" panose="02020603050405020304" pitchFamily="18" charset="0"/>
                <a:cs typeface="Times New Roman" panose="02020603050405020304" pitchFamily="18" charset="0"/>
              </a:rPr>
              <a:t>древесины – 23 </a:t>
            </a:r>
            <a:r>
              <a:rPr lang="ru-RU" altLang="ru-RU" sz="2000" dirty="0" smtClean="0">
                <a:solidFill>
                  <a:srgbClr val="000000"/>
                </a:solidFill>
                <a:latin typeface="Times New Roman" panose="02020603050405020304" pitchFamily="18" charset="0"/>
                <a:cs typeface="Times New Roman" panose="02020603050405020304" pitchFamily="18" charset="0"/>
              </a:rPr>
              <a:t>%</a:t>
            </a:r>
            <a:endParaRPr lang="en-US" altLang="ru-RU" sz="2000" dirty="0" smtClean="0">
              <a:solidFill>
                <a:srgbClr val="00000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ru-RU" altLang="ru-RU" sz="2000" dirty="0" smtClean="0">
                <a:solidFill>
                  <a:srgbClr val="000000"/>
                </a:solidFill>
                <a:latin typeface="Times New Roman" panose="02020603050405020304" pitchFamily="18" charset="0"/>
                <a:cs typeface="Times New Roman" panose="02020603050405020304" pitchFamily="18" charset="0"/>
              </a:rPr>
              <a:t>природного </a:t>
            </a:r>
            <a:r>
              <a:rPr lang="ru-RU" altLang="ru-RU" sz="2000" dirty="0">
                <a:solidFill>
                  <a:srgbClr val="000000"/>
                </a:solidFill>
                <a:latin typeface="Times New Roman" panose="02020603050405020304" pitchFamily="18" charset="0"/>
                <a:cs typeface="Times New Roman" panose="02020603050405020304" pitchFamily="18" charset="0"/>
              </a:rPr>
              <a:t>газа – 18 </a:t>
            </a:r>
            <a:r>
              <a:rPr lang="ru-RU" altLang="ru-RU" sz="2000" dirty="0" smtClean="0">
                <a:solidFill>
                  <a:srgbClr val="000000"/>
                </a:solidFill>
                <a:latin typeface="Times New Roman" panose="02020603050405020304" pitchFamily="18" charset="0"/>
                <a:cs typeface="Times New Roman" panose="02020603050405020304" pitchFamily="18" charset="0"/>
              </a:rPr>
              <a:t>%</a:t>
            </a:r>
            <a:endParaRPr lang="en-US" altLang="ru-RU" sz="2000" dirty="0" smtClean="0">
              <a:solidFill>
                <a:srgbClr val="00000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ru-RU" altLang="ru-RU" sz="2000" dirty="0" smtClean="0">
                <a:solidFill>
                  <a:srgbClr val="000000"/>
                </a:solidFill>
                <a:latin typeface="Times New Roman" panose="02020603050405020304" pitchFamily="18" charset="0"/>
                <a:cs typeface="Times New Roman" panose="02020603050405020304" pitchFamily="18" charset="0"/>
              </a:rPr>
              <a:t>минеральных </a:t>
            </a:r>
            <a:r>
              <a:rPr lang="ru-RU" altLang="ru-RU" sz="2000" dirty="0">
                <a:solidFill>
                  <a:srgbClr val="000000"/>
                </a:solidFill>
                <a:latin typeface="Times New Roman" panose="02020603050405020304" pitchFamily="18" charset="0"/>
                <a:cs typeface="Times New Roman" panose="02020603050405020304" pitchFamily="18" charset="0"/>
              </a:rPr>
              <a:t>удобрений, стали, сырой нефти и нефтепродуктов, алюминия – 7–10 %, а также оружия и военного снаряжения – 30 %. По отдельным товарам поставки из РФ занимают важное место во внутреннем спросе ряда стран-импортеров</a:t>
            </a:r>
            <a:r>
              <a:rPr lang="ru-RU" altLang="ru-RU" sz="2000" dirty="0" smtClean="0">
                <a:solidFill>
                  <a:srgbClr val="000000"/>
                </a:solidFill>
                <a:latin typeface="Times New Roman" panose="02020603050405020304" pitchFamily="18" charset="0"/>
                <a:cs typeface="Times New Roman" panose="02020603050405020304" pitchFamily="18" charset="0"/>
              </a:rPr>
              <a:t>.</a:t>
            </a:r>
            <a:endParaRPr lang="en-US" altLang="ru-RU" sz="2000" dirty="0" smtClean="0">
              <a:solidFill>
                <a:srgbClr val="00000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ru-RU" altLang="ru-RU" sz="24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ru-RU" altLang="ru-RU" sz="2000" dirty="0">
                <a:solidFill>
                  <a:srgbClr val="000000"/>
                </a:solidFill>
                <a:latin typeface="Times New Roman" panose="02020603050405020304" pitchFamily="18" charset="0"/>
                <a:cs typeface="Times New Roman" panose="02020603050405020304" pitchFamily="18" charset="0"/>
              </a:rPr>
              <a:t>В структуре импорта машины и оборудование составляют крупнейшую позицию – 41,2 %. Значительное место занимают сельскохозяйственные продукты – 18,3 % и химические товары (16 %). В целом структурные изменения во внешней торговле связаны с увеличением доли сырья, малообработанных товаров и товаров широкого потребления</a:t>
            </a:r>
            <a:r>
              <a:rPr lang="ru-RU" altLang="ru-RU" sz="2000" dirty="0" smtClean="0">
                <a:solidFill>
                  <a:srgbClr val="000000"/>
                </a:solidFill>
                <a:latin typeface="Times New Roman" panose="02020603050405020304" pitchFamily="18" charset="0"/>
                <a:cs typeface="Times New Roman" panose="02020603050405020304" pitchFamily="18" charset="0"/>
              </a:rPr>
              <a:t>.</a:t>
            </a:r>
            <a:r>
              <a:rPr lang="ru-RU" altLang="ru-RU" sz="2400" dirty="0" smtClean="0">
                <a:latin typeface="Times New Roman" panose="02020603050405020304" pitchFamily="18" charset="0"/>
                <a:cs typeface="Times New Roman" panose="02020603050405020304" pitchFamily="18" charset="0"/>
              </a:rPr>
              <a:t> </a:t>
            </a:r>
            <a:r>
              <a:rPr lang="ru-RU" altLang="ru-RU" sz="2000" dirty="0" smtClean="0">
                <a:solidFill>
                  <a:srgbClr val="000000"/>
                </a:solidFill>
                <a:latin typeface="Times New Roman" panose="02020603050405020304" pitchFamily="18" charset="0"/>
                <a:cs typeface="Times New Roman" panose="02020603050405020304" pitchFamily="18" charset="0"/>
              </a:rPr>
              <a:t>Торговый </a:t>
            </a:r>
            <a:r>
              <a:rPr lang="ru-RU" altLang="ru-RU" sz="2000" dirty="0">
                <a:solidFill>
                  <a:srgbClr val="000000"/>
                </a:solidFill>
                <a:latin typeface="Times New Roman" panose="02020603050405020304" pitchFamily="18" charset="0"/>
                <a:cs typeface="Times New Roman" panose="02020603050405020304" pitchFamily="18" charset="0"/>
              </a:rPr>
              <a:t>баланс сводится с возрастающим положительным сальдо, которое в основном обеспечивается в торговле сырьем и полуфабрикатами с развитыми странами. Баланс в торговле услугами отрицательный. Он образуется в основном по статье туризма.</a:t>
            </a:r>
            <a:endParaRPr lang="ru-RU" alt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89972589"/>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22211" y="185449"/>
            <a:ext cx="5509906" cy="523220"/>
          </a:xfrm>
          <a:prstGeom prst="rect">
            <a:avLst/>
          </a:prstGeom>
        </p:spPr>
        <p:txBody>
          <a:bodyPr wrap="none">
            <a:spAutoFit/>
          </a:bodyPr>
          <a:lstStyle/>
          <a:p>
            <a:r>
              <a:rPr lang="ru-RU" sz="2800" b="1" dirty="0" smtClean="0">
                <a:solidFill>
                  <a:schemeClr val="accent1">
                    <a:lumMod val="75000"/>
                  </a:schemeClr>
                </a:solidFill>
              </a:rPr>
              <a:t>14.Международный </a:t>
            </a:r>
            <a:r>
              <a:rPr lang="ru-RU" sz="2800" b="1" dirty="0">
                <a:solidFill>
                  <a:schemeClr val="accent1">
                    <a:lumMod val="75000"/>
                  </a:schemeClr>
                </a:solidFill>
              </a:rPr>
              <a:t>рынок услуг.</a:t>
            </a:r>
          </a:p>
        </p:txBody>
      </p:sp>
      <p:sp>
        <p:nvSpPr>
          <p:cNvPr id="5" name="Прямоугольник 4"/>
          <p:cNvSpPr/>
          <p:nvPr/>
        </p:nvSpPr>
        <p:spPr>
          <a:xfrm>
            <a:off x="2144487" y="1904295"/>
            <a:ext cx="4093028" cy="45243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endParaRPr lang="ru-RU" sz="1600" u="sng" dirty="0"/>
          </a:p>
          <a:p>
            <a:r>
              <a:rPr lang="ru-RU" sz="1600" u="sng" dirty="0"/>
              <a:t>К сфере услуг относят</a:t>
            </a:r>
            <a:r>
              <a:rPr lang="ru-RU" sz="1600" u="sng" dirty="0" smtClean="0"/>
              <a:t>:</a:t>
            </a:r>
            <a:endParaRPr lang="ru-RU" sz="1600" u="sng" dirty="0"/>
          </a:p>
          <a:p>
            <a:r>
              <a:rPr lang="ru-RU" sz="1600" dirty="0"/>
              <a:t>• традиционные отрасли: транспорт и связь, торговля</a:t>
            </a:r>
            <a:r>
              <a:rPr lang="ru-RU" sz="1600" dirty="0" smtClean="0"/>
              <a:t>;</a:t>
            </a:r>
            <a:endParaRPr lang="en-US" sz="1600" dirty="0" smtClean="0"/>
          </a:p>
          <a:p>
            <a:endParaRPr lang="ru-RU" sz="1600" dirty="0"/>
          </a:p>
          <a:p>
            <a:r>
              <a:rPr lang="ru-RU" sz="1600" dirty="0"/>
              <a:t>• такие отрасли хозяйственной деятельности, как финансы, кредит и страхование, консультационные, информационные и другие деловые услуги</a:t>
            </a:r>
            <a:r>
              <a:rPr lang="ru-RU" sz="1600" dirty="0" smtClean="0"/>
              <a:t>;</a:t>
            </a:r>
            <a:endParaRPr lang="en-US" sz="1600" dirty="0" smtClean="0"/>
          </a:p>
          <a:p>
            <a:endParaRPr lang="ru-RU" sz="1600" dirty="0"/>
          </a:p>
          <a:p>
            <a:r>
              <a:rPr lang="ru-RU" sz="1600" dirty="0"/>
              <a:t>• социально-культурные отрасли: наука и научное обслуживание, образование, медицина и физическая культура, социальное обслуживание, бытовое обслуживание, жилищное и коммунальное хозяйство, искусство, культура, туризм и другие рекреационные услуги</a:t>
            </a:r>
            <a:r>
              <a:rPr lang="ru-RU" sz="1600" dirty="0" smtClean="0"/>
              <a:t>.</a:t>
            </a:r>
          </a:p>
          <a:p>
            <a:endParaRPr lang="ru-RU" sz="1600" dirty="0"/>
          </a:p>
        </p:txBody>
      </p:sp>
      <p:sp>
        <p:nvSpPr>
          <p:cNvPr id="2" name="Прямоугольник 1"/>
          <p:cNvSpPr/>
          <p:nvPr/>
        </p:nvSpPr>
        <p:spPr>
          <a:xfrm>
            <a:off x="1636116" y="814979"/>
            <a:ext cx="9935397" cy="9233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dirty="0"/>
              <a:t>Под услугой принято понимать деятельность, которая не воплощается в </a:t>
            </a:r>
            <a:r>
              <a:rPr lang="ru-RU" b="1" dirty="0"/>
              <a:t>материальном продукте</a:t>
            </a:r>
            <a:r>
              <a:rPr lang="ru-RU" dirty="0"/>
              <a:t>, а всегда проявляется в некотором </a:t>
            </a:r>
            <a:r>
              <a:rPr lang="ru-RU" b="1" dirty="0"/>
              <a:t>полезном эффекте</a:t>
            </a:r>
            <a:r>
              <a:rPr lang="ru-RU" dirty="0"/>
              <a:t>, который получает ее потребитель.</a:t>
            </a:r>
          </a:p>
        </p:txBody>
      </p:sp>
      <p:sp>
        <p:nvSpPr>
          <p:cNvPr id="3" name="Прямоугольник 2"/>
          <p:cNvSpPr/>
          <p:nvPr/>
        </p:nvSpPr>
        <p:spPr>
          <a:xfrm>
            <a:off x="7217229" y="1913692"/>
            <a:ext cx="4528457" cy="415498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ru-RU" sz="1600" u="sng" dirty="0"/>
              <a:t>К основным внешнеторговым сделкам по купле-продаже услуг относятся</a:t>
            </a:r>
            <a:r>
              <a:rPr lang="ru-RU" sz="1600" dirty="0" smtClean="0"/>
              <a:t>:</a:t>
            </a:r>
          </a:p>
          <a:p>
            <a:pPr marL="285750" indent="-285750">
              <a:buFont typeface="Arial" panose="020B0604020202020204" pitchFamily="34" charset="0"/>
              <a:buChar char="•"/>
            </a:pPr>
            <a:endParaRPr lang="ru-RU" sz="1600" dirty="0"/>
          </a:p>
          <a:p>
            <a:pPr marL="285750" indent="-285750">
              <a:buFont typeface="Arial" panose="020B0604020202020204" pitchFamily="34" charset="0"/>
              <a:buChar char="•"/>
            </a:pPr>
            <a:r>
              <a:rPr lang="ru-RU" sz="1600" dirty="0"/>
              <a:t>операции по техническому обслуживанию и обеспечению запасными частями </a:t>
            </a:r>
            <a:r>
              <a:rPr lang="ru-RU" sz="1600" dirty="0" err="1"/>
              <a:t>машинотхнической</a:t>
            </a:r>
            <a:r>
              <a:rPr lang="ru-RU" sz="1600" dirty="0"/>
              <a:t> продукции; </a:t>
            </a:r>
            <a:endParaRPr lang="ru-RU" sz="1600" dirty="0" smtClean="0"/>
          </a:p>
          <a:p>
            <a:pPr marL="285750" indent="-285750">
              <a:buFont typeface="Arial" panose="020B0604020202020204" pitchFamily="34" charset="0"/>
              <a:buChar char="•"/>
            </a:pPr>
            <a:endParaRPr lang="ru-RU" sz="1600" dirty="0" smtClean="0"/>
          </a:p>
          <a:p>
            <a:pPr marL="285750" indent="-285750">
              <a:buFont typeface="Arial" panose="020B0604020202020204" pitchFamily="34" charset="0"/>
              <a:buChar char="•"/>
            </a:pPr>
            <a:r>
              <a:rPr lang="ru-RU" sz="1600" dirty="0" smtClean="0"/>
              <a:t>инжиниринг</a:t>
            </a:r>
            <a:r>
              <a:rPr lang="ru-RU" sz="1600" dirty="0"/>
              <a:t>, или операции по торговле инженерно-техническими услугами; </a:t>
            </a:r>
            <a:endParaRPr lang="ru-RU" sz="1600" dirty="0" smtClean="0"/>
          </a:p>
          <a:p>
            <a:pPr marL="285750" indent="-285750">
              <a:buFont typeface="Arial" panose="020B0604020202020204" pitchFamily="34" charset="0"/>
              <a:buChar char="•"/>
            </a:pPr>
            <a:endParaRPr lang="ru-RU" sz="1600" dirty="0"/>
          </a:p>
          <a:p>
            <a:pPr marL="285750" indent="-285750">
              <a:buFont typeface="Arial" panose="020B0604020202020204" pitchFamily="34" charset="0"/>
              <a:buChar char="•"/>
            </a:pPr>
            <a:r>
              <a:rPr lang="ru-RU" sz="1600" dirty="0"/>
              <a:t>арендные отношения; операции по экспорту и импорту туристических услуг; </a:t>
            </a:r>
            <a:endParaRPr lang="ru-RU" sz="1600" dirty="0" smtClean="0"/>
          </a:p>
          <a:p>
            <a:pPr marL="285750" indent="-285750">
              <a:buFont typeface="Arial" panose="020B0604020202020204" pitchFamily="34" charset="0"/>
              <a:buChar char="•"/>
            </a:pPr>
            <a:endParaRPr lang="ru-RU" sz="1600" dirty="0"/>
          </a:p>
          <a:p>
            <a:pPr marL="285750" indent="-285750">
              <a:buFont typeface="Arial" panose="020B0604020202020204" pitchFamily="34" charset="0"/>
              <a:buChar char="•"/>
            </a:pPr>
            <a:r>
              <a:rPr lang="ru-RU" sz="1600" dirty="0"/>
              <a:t>консультационные услуги в области информатики и совершенствования управления.</a:t>
            </a:r>
          </a:p>
        </p:txBody>
      </p:sp>
    </p:spTree>
    <p:extLst>
      <p:ext uri="{BB962C8B-B14F-4D97-AF65-F5344CB8AC3E}">
        <p14:creationId xmlns:p14="http://schemas.microsoft.com/office/powerpoint/2010/main" xmlns="" val="3213025657"/>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3140" y="57475"/>
            <a:ext cx="5630917" cy="342595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b="1" dirty="0" smtClean="0">
                <a:solidFill>
                  <a:schemeClr val="accent1">
                    <a:lumMod val="50000"/>
                  </a:schemeClr>
                </a:solidFill>
                <a:latin typeface="lucida grande"/>
              </a:rPr>
              <a:t>Туризм.</a:t>
            </a:r>
            <a:endParaRPr lang="ru-RU" sz="1600" dirty="0">
              <a:solidFill>
                <a:schemeClr val="accent1">
                  <a:lumMod val="50000"/>
                </a:schemeClr>
              </a:solidFill>
              <a:latin typeface="lucida grande"/>
            </a:endParaRPr>
          </a:p>
          <a:p>
            <a:r>
              <a:rPr lang="ru-RU" dirty="0">
                <a:solidFill>
                  <a:srgbClr val="000000"/>
                </a:solidFill>
                <a:latin typeface="lucida grande"/>
              </a:rPr>
              <a:t>Одна из наиболее динамичных отраслей услуг — туризм, особенно международный. Число международных туристов постоянно растет,</a:t>
            </a:r>
          </a:p>
          <a:p>
            <a:r>
              <a:rPr lang="ru-RU" dirty="0">
                <a:solidFill>
                  <a:srgbClr val="000000"/>
                </a:solidFill>
                <a:latin typeface="lucida grande"/>
              </a:rPr>
              <a:t>обеспечивает работой во всех странах мира свыше 100 млн человек. В России туризм как одна из отраслей сферы услуг развит весьма слабо. Число туристов, выезжающих из России за рубеж, значительно превышает число иностранных туристов, посещающих нашу страну. Это означает неблагоприятный для России баланс валютных поступлений от туризма.</a:t>
            </a:r>
            <a:endParaRPr lang="ru-RU" b="0" i="0" dirty="0">
              <a:solidFill>
                <a:srgbClr val="000000"/>
              </a:solidFill>
              <a:effectLst/>
              <a:latin typeface="lucida grande"/>
            </a:endParaRPr>
          </a:p>
        </p:txBody>
      </p:sp>
      <p:pic>
        <p:nvPicPr>
          <p:cNvPr id="2"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47113" y="3171335"/>
            <a:ext cx="5192486" cy="3686665"/>
          </a:xfrm>
          <a:prstGeom prst="rect">
            <a:avLst/>
          </a:prstGeom>
          <a:ln>
            <a:noFill/>
          </a:ln>
          <a:effectLst>
            <a:softEdge rad="112500"/>
          </a:effectLst>
        </p:spPr>
      </p:pic>
      <p:pic>
        <p:nvPicPr>
          <p:cNvPr id="3" name="Рисунок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317328" y="164808"/>
            <a:ext cx="4829000" cy="3211285"/>
          </a:xfrm>
          <a:prstGeom prst="rect">
            <a:avLst/>
          </a:prstGeom>
          <a:ln>
            <a:noFill/>
          </a:ln>
          <a:effectLst>
            <a:softEdge rad="112500"/>
          </a:effectLst>
        </p:spPr>
      </p:pic>
      <p:pic>
        <p:nvPicPr>
          <p:cNvPr id="5" name="Рисунок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93579" y="3414203"/>
            <a:ext cx="5846805" cy="3513022"/>
          </a:xfrm>
          <a:prstGeom prst="rect">
            <a:avLst/>
          </a:prstGeom>
          <a:ln>
            <a:noFill/>
          </a:ln>
          <a:effectLst>
            <a:softEdge rad="112500"/>
          </a:effectLst>
        </p:spPr>
      </p:pic>
    </p:spTree>
    <p:extLst>
      <p:ext uri="{BB962C8B-B14F-4D97-AF65-F5344CB8AC3E}">
        <p14:creationId xmlns:p14="http://schemas.microsoft.com/office/powerpoint/2010/main" xmlns="" val="734151294"/>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99115" y="2552877"/>
            <a:ext cx="7979229"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r>
              <a:rPr lang="ru-RU" i="1" u="sng" dirty="0"/>
              <a:t>Инженерно-технические услуги</a:t>
            </a:r>
            <a:r>
              <a:rPr lang="ru-RU" dirty="0"/>
              <a:t> - это комплекс услуг ком­мерческого характера по подготовке и обеспечению процесса производства и реализации продукции, обслуживанию строи­тельства и эксплуатации промышленных, сельскохозяйственных и других объектов.</a:t>
            </a:r>
          </a:p>
        </p:txBody>
      </p:sp>
      <p:sp>
        <p:nvSpPr>
          <p:cNvPr id="5" name="Прямоугольник 4"/>
          <p:cNvSpPr/>
          <p:nvPr/>
        </p:nvSpPr>
        <p:spPr>
          <a:xfrm>
            <a:off x="1061359" y="3840602"/>
            <a:ext cx="10716985" cy="28623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dirty="0"/>
              <a:t>Среди сделок типа купли-продажи услуг видное место за­нимают </a:t>
            </a:r>
            <a:r>
              <a:rPr lang="ru-RU" i="1" u="sng" dirty="0"/>
              <a:t>арендные отношения</a:t>
            </a:r>
            <a:r>
              <a:rPr lang="ru-RU" dirty="0"/>
              <a:t>.</a:t>
            </a:r>
            <a:r>
              <a:rPr lang="ru-RU" b="1" dirty="0"/>
              <a:t> Международная аренда</a:t>
            </a:r>
            <a:r>
              <a:rPr lang="ru-RU" dirty="0"/>
              <a:t> - это сдача внаем машин и оборудования иностранному контра­генту. Этот процесс представляет собой одну из форм креди­тования экспорта без передачи права собственности на товар арендатору.</a:t>
            </a:r>
          </a:p>
          <a:p>
            <a:pPr algn="just"/>
            <a:r>
              <a:rPr lang="ru-RU" dirty="0"/>
              <a:t>К сделкам по купле-продаже услуг относятся и </a:t>
            </a:r>
            <a:r>
              <a:rPr lang="ru-RU" i="1" u="sng" dirty="0"/>
              <a:t>туристиче­ские услуги</a:t>
            </a:r>
            <a:r>
              <a:rPr lang="ru-RU" dirty="0"/>
              <a:t>. В настоящее время международный туризм полу­чил широкое распространение и стал высокодоходной отрас­лью экономик многих стран мира.</a:t>
            </a:r>
          </a:p>
          <a:p>
            <a:pPr algn="just"/>
            <a:r>
              <a:rPr lang="ru-RU" dirty="0"/>
              <a:t>Среди консультационных услуг в области информации и совершенствования управления широкое распространение по­лучили </a:t>
            </a:r>
            <a:r>
              <a:rPr lang="ru-RU" i="1" u="sng" dirty="0"/>
              <a:t>аудиторские услуги</a:t>
            </a:r>
            <a:r>
              <a:rPr lang="ru-RU" dirty="0"/>
              <a:t>, предусматривающие проверку коммерческой и финансово-хозяйственной деятельности, раз­работку предложений по ее совершенствованию, консульта­ции по вопросам налогообложения и т.п.</a:t>
            </a:r>
          </a:p>
        </p:txBody>
      </p:sp>
      <p:sp>
        <p:nvSpPr>
          <p:cNvPr id="6" name="Прямоугольник 5"/>
          <p:cNvSpPr/>
          <p:nvPr/>
        </p:nvSpPr>
        <p:spPr>
          <a:xfrm>
            <a:off x="1524001" y="111369"/>
            <a:ext cx="6096000" cy="707886"/>
          </a:xfrm>
          <a:prstGeom prst="rect">
            <a:avLst/>
          </a:prstGeom>
        </p:spPr>
        <p:txBody>
          <a:bodyPr>
            <a:spAutoFit/>
          </a:bodyPr>
          <a:lstStyle/>
          <a:p>
            <a:r>
              <a:rPr lang="ru-RU" sz="2000" dirty="0" smtClean="0">
                <a:solidFill>
                  <a:schemeClr val="accent1">
                    <a:lumMod val="75000"/>
                  </a:schemeClr>
                </a:solidFill>
              </a:rPr>
              <a:t>15.Международная </a:t>
            </a:r>
            <a:r>
              <a:rPr lang="ru-RU" sz="2000" dirty="0">
                <a:solidFill>
                  <a:schemeClr val="accent1">
                    <a:lumMod val="75000"/>
                  </a:schemeClr>
                </a:solidFill>
              </a:rPr>
              <a:t>торговля услугами в общей системе международных экономических отношений</a:t>
            </a:r>
          </a:p>
        </p:txBody>
      </p:sp>
      <p:sp>
        <p:nvSpPr>
          <p:cNvPr id="7" name="Прямоугольник 6"/>
          <p:cNvSpPr/>
          <p:nvPr/>
        </p:nvSpPr>
        <p:spPr>
          <a:xfrm>
            <a:off x="1524001" y="958633"/>
            <a:ext cx="9296400"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ru-RU" dirty="0"/>
              <a:t>Все более широкое распространение получают </a:t>
            </a:r>
            <a:r>
              <a:rPr lang="ru-RU" i="1" u="sng" dirty="0"/>
              <a:t>деловые услуги.</a:t>
            </a:r>
          </a:p>
          <a:p>
            <a:pPr algn="just"/>
            <a:r>
              <a:rPr lang="ru-RU" dirty="0"/>
              <a:t>На мировом рынке услуг преобладают развитые страны. На них приходится около 70% мирового экспорта и примерно такая же доля мирового импорта услуг. Особенно выделяются США, на которые приходится около 18% всего мирового экспорта услуг; в их общем объеме экспорта товаров и услуг доля последних при­ближается к 30%</a:t>
            </a:r>
          </a:p>
        </p:txBody>
      </p:sp>
    </p:spTree>
    <p:extLst>
      <p:ext uri="{BB962C8B-B14F-4D97-AF65-F5344CB8AC3E}">
        <p14:creationId xmlns:p14="http://schemas.microsoft.com/office/powerpoint/2010/main" xmlns="" val="3660767348"/>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676398" y="390620"/>
            <a:ext cx="9927772"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sz="2000" dirty="0" smtClean="0">
                <a:solidFill>
                  <a:srgbClr val="000000"/>
                </a:solidFill>
                <a:latin typeface="lucida grande"/>
              </a:rPr>
              <a:t>В </a:t>
            </a:r>
            <a:r>
              <a:rPr lang="ru-RU" sz="2000" dirty="0">
                <a:solidFill>
                  <a:srgbClr val="000000"/>
                </a:solidFill>
                <a:latin typeface="lucida grande"/>
              </a:rPr>
              <a:t>этой внешнеторговой группе сделок различают торговлю результатами научно-технических исследований и торговлю объектами авторского права.  </a:t>
            </a:r>
            <a:endParaRPr lang="ru-RU" sz="2000" dirty="0" smtClean="0">
              <a:solidFill>
                <a:srgbClr val="000000"/>
              </a:solidFill>
              <a:latin typeface="lucida grande"/>
            </a:endParaRPr>
          </a:p>
        </p:txBody>
      </p:sp>
      <p:sp>
        <p:nvSpPr>
          <p:cNvPr id="2" name="Прямоугольник 1"/>
          <p:cNvSpPr/>
          <p:nvPr/>
        </p:nvSpPr>
        <p:spPr>
          <a:xfrm>
            <a:off x="5595256" y="4551792"/>
            <a:ext cx="6096000" cy="1938992"/>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endParaRPr lang="ru-RU" sz="2000" dirty="0">
              <a:solidFill>
                <a:srgbClr val="000000"/>
              </a:solidFill>
              <a:latin typeface="lucida grande"/>
            </a:endParaRPr>
          </a:p>
          <a:p>
            <a:r>
              <a:rPr lang="ru-RU" sz="2000" b="1" i="1" dirty="0">
                <a:solidFill>
                  <a:srgbClr val="000000"/>
                </a:solidFill>
                <a:latin typeface="lucida grande"/>
              </a:rPr>
              <a:t>Патент</a:t>
            </a:r>
            <a:r>
              <a:rPr lang="ru-RU" sz="2000" dirty="0">
                <a:solidFill>
                  <a:srgbClr val="000000"/>
                </a:solidFill>
                <a:latin typeface="lucida grande"/>
              </a:rPr>
              <a:t> - это документ, выданный государственным органом изобретателю, удостоверяющий его авторство и исключительное право на использование изобретения. </a:t>
            </a:r>
          </a:p>
        </p:txBody>
      </p:sp>
      <p:sp>
        <p:nvSpPr>
          <p:cNvPr id="3" name="Прямоугольник 2"/>
          <p:cNvSpPr/>
          <p:nvPr/>
        </p:nvSpPr>
        <p:spPr>
          <a:xfrm>
            <a:off x="1839683" y="1393988"/>
            <a:ext cx="9601202" cy="2862322"/>
          </a:xfrm>
          <a:prstGeom prst="rect">
            <a:avLst/>
          </a:prstGeom>
          <a:ln w="19050"/>
        </p:spPr>
        <p:style>
          <a:lnRef idx="2">
            <a:schemeClr val="accent1"/>
          </a:lnRef>
          <a:fillRef idx="1">
            <a:schemeClr val="lt1"/>
          </a:fillRef>
          <a:effectRef idx="0">
            <a:schemeClr val="accent1"/>
          </a:effectRef>
          <a:fontRef idx="minor">
            <a:schemeClr val="dk1"/>
          </a:fontRef>
        </p:style>
        <p:txBody>
          <a:bodyPr wrap="square">
            <a:spAutoFit/>
          </a:bodyPr>
          <a:lstStyle/>
          <a:p>
            <a:endParaRPr lang="ru-RU" sz="2000" dirty="0">
              <a:solidFill>
                <a:srgbClr val="000000"/>
              </a:solidFill>
              <a:cs typeface="Times New Roman" panose="02020603050405020304" pitchFamily="18" charset="0"/>
            </a:endParaRPr>
          </a:p>
          <a:p>
            <a:r>
              <a:rPr lang="ru-RU" sz="2000" dirty="0">
                <a:solidFill>
                  <a:srgbClr val="000000"/>
                </a:solidFill>
                <a:cs typeface="Times New Roman" panose="02020603050405020304" pitchFamily="18" charset="0"/>
              </a:rPr>
              <a:t>Соглашения по обмену научно-техническими знаниями связаны с куплей-продажей итогов исследовательских работ, представляющих не только научную, но и коммерческую ценность. </a:t>
            </a:r>
          </a:p>
          <a:p>
            <a:r>
              <a:rPr lang="ru-RU" sz="2000" dirty="0">
                <a:solidFill>
                  <a:srgbClr val="000000"/>
                </a:solidFill>
                <a:cs typeface="Times New Roman" panose="02020603050405020304" pitchFamily="18" charset="0"/>
              </a:rPr>
              <a:t>В отличие от международной торговли вещественными предметами в операциях по торговле </a:t>
            </a:r>
            <a:r>
              <a:rPr lang="ru-RU" sz="2000" i="1" u="sng" dirty="0">
                <a:solidFill>
                  <a:srgbClr val="000000"/>
                </a:solidFill>
                <a:cs typeface="Times New Roman" panose="02020603050405020304" pitchFamily="18" charset="0"/>
              </a:rPr>
              <a:t>научно-техническими знаниями </a:t>
            </a:r>
            <a:r>
              <a:rPr lang="ru-RU" sz="2000" dirty="0">
                <a:solidFill>
                  <a:srgbClr val="000000"/>
                </a:solidFill>
                <a:cs typeface="Times New Roman" panose="02020603050405020304" pitchFamily="18" charset="0"/>
              </a:rPr>
              <a:t>присутствуют продукты интеллектуального труда, выступающие в форме патентов, лицензий, товарных знаков, промышленных образцов, а также технические знания и опыт, объединенные понятием ноу-хау.</a:t>
            </a:r>
          </a:p>
        </p:txBody>
      </p:sp>
    </p:spTree>
    <p:extLst>
      <p:ext uri="{BB962C8B-B14F-4D97-AF65-F5344CB8AC3E}">
        <p14:creationId xmlns:p14="http://schemas.microsoft.com/office/powerpoint/2010/main" xmlns="" val="1459683637"/>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55370" y="170719"/>
            <a:ext cx="7903030" cy="2300338"/>
          </a:xfrm>
          <a:prstGeom prst="rect">
            <a:avLst/>
          </a:prstGeom>
          <a:ln w="19050"/>
        </p:spPr>
        <p:style>
          <a:lnRef idx="2">
            <a:schemeClr val="accent1"/>
          </a:lnRef>
          <a:fillRef idx="1">
            <a:schemeClr val="lt1"/>
          </a:fillRef>
          <a:effectRef idx="0">
            <a:schemeClr val="accent1"/>
          </a:effectRef>
          <a:fontRef idx="minor">
            <a:schemeClr val="dk1"/>
          </a:fontRef>
        </p:style>
        <p:txBody>
          <a:bodyPr wrap="square">
            <a:spAutoFit/>
          </a:bodyPr>
          <a:lstStyle/>
          <a:p>
            <a:r>
              <a:rPr lang="ru-RU" b="1" i="1" dirty="0">
                <a:solidFill>
                  <a:srgbClr val="000000"/>
                </a:solidFill>
                <a:latin typeface="lucida grande"/>
              </a:rPr>
              <a:t>Лицензионные операции </a:t>
            </a:r>
            <a:r>
              <a:rPr lang="ru-RU" dirty="0">
                <a:solidFill>
                  <a:srgbClr val="000000"/>
                </a:solidFill>
                <a:latin typeface="lucida grande"/>
              </a:rPr>
              <a:t>- это предоставление права на использование иностранных научно-технических достижений на основе специальных лицензионных соглашений. Большое место занимают сделки по выполнению заказных научно-исследовательских и опытно-конструкторских работ, исполнению заказов на подготовку научно-технической документации, научного оборудования и опытных образцов изделий и материалов, проведение научно-технических экспертиз и т.д</a:t>
            </a:r>
            <a:r>
              <a:rPr lang="ru-RU" dirty="0" smtClean="0">
                <a:solidFill>
                  <a:srgbClr val="000000"/>
                </a:solidFill>
                <a:latin typeface="lucida grande"/>
              </a:rPr>
              <a:t>.</a:t>
            </a:r>
          </a:p>
        </p:txBody>
      </p:sp>
      <p:sp>
        <p:nvSpPr>
          <p:cNvPr id="5" name="Прямоугольник 4"/>
          <p:cNvSpPr/>
          <p:nvPr/>
        </p:nvSpPr>
        <p:spPr>
          <a:xfrm>
            <a:off x="3015342" y="3060959"/>
            <a:ext cx="8719457" cy="3426928"/>
          </a:xfrm>
          <a:prstGeom prst="rect">
            <a:avLst/>
          </a:prstGeom>
          <a:ln w="38100"/>
        </p:spPr>
        <p:style>
          <a:lnRef idx="2">
            <a:schemeClr val="dk1"/>
          </a:lnRef>
          <a:fillRef idx="1">
            <a:schemeClr val="lt1"/>
          </a:fillRef>
          <a:effectRef idx="0">
            <a:schemeClr val="dk1"/>
          </a:effectRef>
          <a:fontRef idx="minor">
            <a:schemeClr val="dk1"/>
          </a:fontRef>
        </p:style>
        <p:txBody>
          <a:bodyPr wrap="square">
            <a:spAutoFit/>
          </a:bodyPr>
          <a:lstStyle/>
          <a:p>
            <a:endParaRPr lang="ru-RU" dirty="0">
              <a:solidFill>
                <a:srgbClr val="000000"/>
              </a:solidFill>
              <a:latin typeface="lucida grande"/>
            </a:endParaRPr>
          </a:p>
          <a:p>
            <a:r>
              <a:rPr lang="ru-RU" b="1" i="1" dirty="0">
                <a:solidFill>
                  <a:srgbClr val="000000"/>
                </a:solidFill>
                <a:latin typeface="lucida grande"/>
              </a:rPr>
              <a:t>Ноу-хау</a:t>
            </a:r>
            <a:r>
              <a:rPr lang="ru-RU" dirty="0">
                <a:solidFill>
                  <a:srgbClr val="000000"/>
                </a:solidFill>
                <a:latin typeface="lucida grande"/>
              </a:rPr>
              <a:t> –это информация. имеющая коммерческую ценность. Она может быть патентоспособной,  может быть секретом производства, но может быть и общей. Если кто-либо желает платить за информацию, на нее может быть спрос на международном рынке или быть выдана международная лицензия. Лицензирование или продажа ноу-хау во всем мире ненадежный, но очень доходный бизнес.</a:t>
            </a:r>
          </a:p>
          <a:p>
            <a:r>
              <a:rPr lang="ru-RU" dirty="0">
                <a:solidFill>
                  <a:srgbClr val="000000"/>
                </a:solidFill>
                <a:latin typeface="lucida grande"/>
              </a:rPr>
              <a:t>Почти во всех странах существует разного рода правовая защита товарных </a:t>
            </a:r>
            <a:r>
              <a:rPr lang="ru-RU" dirty="0" err="1">
                <a:solidFill>
                  <a:srgbClr val="000000"/>
                </a:solidFill>
                <a:latin typeface="lucida grande"/>
              </a:rPr>
              <a:t>знаков.Авторские</a:t>
            </a:r>
            <a:r>
              <a:rPr lang="ru-RU" dirty="0">
                <a:solidFill>
                  <a:srgbClr val="000000"/>
                </a:solidFill>
                <a:latin typeface="lucida grande"/>
              </a:rPr>
              <a:t> права на литературные произведения охраняется в той или иной мере почти в 100 странах.</a:t>
            </a:r>
          </a:p>
          <a:p>
            <a:r>
              <a:rPr lang="ru-RU" dirty="0">
                <a:solidFill>
                  <a:srgbClr val="000000"/>
                </a:solidFill>
                <a:latin typeface="lucida grande"/>
              </a:rPr>
              <a:t>Хищение интеллектуальной собственности и подделка товаров быстро нарастают как в развивающихся так и в развитых странах.</a:t>
            </a:r>
          </a:p>
        </p:txBody>
      </p:sp>
    </p:spTree>
    <p:extLst>
      <p:ext uri="{BB962C8B-B14F-4D97-AF65-F5344CB8AC3E}">
        <p14:creationId xmlns:p14="http://schemas.microsoft.com/office/powerpoint/2010/main" xmlns="" val="1286185258"/>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612571" y="1174749"/>
            <a:ext cx="8577945" cy="4093428"/>
          </a:xfrm>
          <a:prstGeom prst="rect">
            <a:avLst/>
          </a:prstGeom>
          <a:solidFill>
            <a:schemeClr val="accent1">
              <a:lumMod val="20000"/>
              <a:lumOff val="80000"/>
            </a:schemeClr>
          </a:solidFill>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rgbClr val="333333"/>
                </a:solidFill>
                <a:latin typeface="Times New Roman" panose="02020603050405020304" pitchFamily="18" charset="0"/>
                <a:cs typeface="Times New Roman" panose="02020603050405020304" pitchFamily="18" charset="0"/>
              </a:rPr>
              <a:t>Роль международной торговли, ее значимость в хозяйственных связях определяется тем, что она опосредует практически все виды МРТ, связывает все страны мира в единое хозяйственное целое. Международная торговля имеет, важнейшее значение для экономического роста и развития отдельных стран в динамично развивающейся мировой экономике. Эксперты ЮНКТАД отмечают: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rgbClr val="333333"/>
                </a:solidFill>
                <a:latin typeface="Times New Roman" panose="02020603050405020304" pitchFamily="18" charset="0"/>
                <a:cs typeface="Times New Roman" panose="02020603050405020304" pitchFamily="18" charset="0"/>
              </a:rPr>
              <a:t>«С увеличением объема экспорта происходит расширение внутреннего производства товаров и услуг, появляются дополнительные рабочие места и осваиваются новые производственные мощности. С ростом импорта также увеличиваются запасы имеющихся потребительских товаров, что связанно с повышением уровня жизни и обеспечением средств производства и соответствующих ресурсов, необходимых для оживления производственных линий.»</a:t>
            </a:r>
            <a:endParaRPr kumimoji="0" lang="ru-RU" altLang="ru-RU" sz="4800" b="0" i="0" u="none" strike="noStrike" cap="none" normalizeH="0" baseline="0" dirty="0" smtClean="0">
              <a:ln>
                <a:noFill/>
              </a:ln>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851633" y="152400"/>
            <a:ext cx="2862943" cy="461665"/>
          </a:xfrm>
          <a:prstGeom prst="rect">
            <a:avLst/>
          </a:prstGeom>
          <a:noFill/>
        </p:spPr>
        <p:txBody>
          <a:bodyPr wrap="square" rtlCol="0">
            <a:spAutoFit/>
          </a:bodyPr>
          <a:lstStyle/>
          <a:p>
            <a:r>
              <a:rPr lang="ru-RU" sz="2400" b="1" dirty="0" smtClean="0">
                <a:solidFill>
                  <a:schemeClr val="accent1">
                    <a:lumMod val="50000"/>
                  </a:schemeClr>
                </a:solidFill>
              </a:rPr>
              <a:t>Заключение.</a:t>
            </a:r>
            <a:endParaRPr lang="ru-RU" sz="2400" b="1" dirty="0">
              <a:solidFill>
                <a:schemeClr val="accent1">
                  <a:lumMod val="50000"/>
                </a:schemeClr>
              </a:solidFill>
            </a:endParaRPr>
          </a:p>
        </p:txBody>
      </p:sp>
    </p:spTree>
    <p:extLst>
      <p:ext uri="{BB962C8B-B14F-4D97-AF65-F5344CB8AC3E}">
        <p14:creationId xmlns:p14="http://schemas.microsoft.com/office/powerpoint/2010/main" xmlns="" val="1251117101"/>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28A0092B-C50C-407E-A947-70E740481C1C}">
                <a14:useLocalDpi xmlns:a14="http://schemas.microsoft.com/office/drawing/2010/main" xmlns="" val="0"/>
              </a:ext>
            </a:extLst>
          </a:blip>
          <a:srcRect t="4857" r="-214"/>
          <a:stretch/>
        </p:blipFill>
        <p:spPr>
          <a:xfrm>
            <a:off x="0" y="0"/>
            <a:ext cx="12192000" cy="6873607"/>
          </a:xfrm>
          <a:prstGeom prst="rect">
            <a:avLst/>
          </a:prstGeom>
        </p:spPr>
      </p:pic>
      <p:sp>
        <p:nvSpPr>
          <p:cNvPr id="2" name="Заголовок 1"/>
          <p:cNvSpPr>
            <a:spLocks noGrp="1"/>
          </p:cNvSpPr>
          <p:nvPr>
            <p:ph type="title"/>
          </p:nvPr>
        </p:nvSpPr>
        <p:spPr>
          <a:xfrm>
            <a:off x="2781963" y="-521453"/>
            <a:ext cx="10018713" cy="1752599"/>
          </a:xfrm>
        </p:spPr>
        <p:txBody>
          <a:bodyPr>
            <a:normAutofit/>
          </a:bodyPr>
          <a:lstStyle/>
          <a:p>
            <a:r>
              <a:rPr lang="ru-RU" sz="4400" b="1" dirty="0" smtClean="0">
                <a:ln w="12700">
                  <a:solidFill>
                    <a:schemeClr val="tx2"/>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Благодарю за внимание.</a:t>
            </a:r>
            <a:endParaRPr lang="ru-RU" sz="4400" b="1" dirty="0">
              <a:ln w="12700">
                <a:solidFill>
                  <a:schemeClr val="tx2"/>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xmlns="" val="2224598853"/>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x0422__x0438__x043f__x0020__x0440__x0430__x0431__x043e__x0442__x044b_ xmlns="e83ed3e1-d43c-451b-85bd-0ee97c1c95c8">3</_x0422__x0438__x043f__x0020__x0440__x0430__x0431__x043e__x0442__x044b_>
    <_dlc_DocId xmlns="d703fe87-285b-4e3a-b274-ddbd1efa7651">M3U43QF4D5AS-1408-19</_dlc_DocId>
    <_dlc_DocIdUrl xmlns="d703fe87-285b-4e3a-b274-ddbd1efa7651">
      <Url>http://study.mesi.ru/sites/WorkPlaces_13_14/232580/_layouts/DocIdRedir.aspx?ID=M3U43QF4D5AS-1408-19</Url>
      <Description>M3U43QF4D5AS-1408-19</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Документ" ma:contentTypeID="0x01010060EF1667AA336D4CBB07ACA8BF02939D" ma:contentTypeVersion="5" ma:contentTypeDescription="Создание документа." ma:contentTypeScope="" ma:versionID="3457dec76903df022d0f47927da85335">
  <xsd:schema xmlns:xsd="http://www.w3.org/2001/XMLSchema" xmlns:xs="http://www.w3.org/2001/XMLSchema" xmlns:p="http://schemas.microsoft.com/office/2006/metadata/properties" xmlns:ns2="d703fe87-285b-4e3a-b274-ddbd1efa7651" xmlns:ns3="e83ed3e1-d43c-451b-85bd-0ee97c1c95c8" targetNamespace="http://schemas.microsoft.com/office/2006/metadata/properties" ma:root="true" ma:fieldsID="3ddf1d50fa173367de150e0b7bf7996a" ns2:_="" ns3:_="">
    <xsd:import namespace="d703fe87-285b-4e3a-b274-ddbd1efa7651"/>
    <xsd:import namespace="e83ed3e1-d43c-451b-85bd-0ee97c1c95c8"/>
    <xsd:element name="properties">
      <xsd:complexType>
        <xsd:sequence>
          <xsd:element name="documentManagement">
            <xsd:complexType>
              <xsd:all>
                <xsd:element ref="ns2:_dlc_DocId" minOccurs="0"/>
                <xsd:element ref="ns2:_dlc_DocIdUrl" minOccurs="0"/>
                <xsd:element ref="ns2:_dlc_DocIdPersistId" minOccurs="0"/>
                <xsd:element ref="ns3:_x0422__x0438__x043f__x0020__x0440__x0430__x0431__x043e__x0442__x044b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03fe87-285b-4e3a-b274-ddbd1efa7651" elementFormDefault="qualified">
    <xsd:import namespace="http://schemas.microsoft.com/office/2006/documentManagement/types"/>
    <xsd:import namespace="http://schemas.microsoft.com/office/infopath/2007/PartnerControls"/>
    <xsd:element name="_dlc_DocId" ma:index="8" nillable="true" ma:displayName="Значение идентификатора документа" ma:description="Значение идентификатора документа, присвоенного данному элементу." ma:internalName="_dlc_DocId" ma:readOnly="true">
      <xsd:simpleType>
        <xsd:restriction base="dms:Text"/>
      </xsd:simpleType>
    </xsd:element>
    <xsd:element name="_dlc_DocIdUrl" ma:index="9" nillable="true" ma:displayName="Идентификатор документа" ma:description="Постоянная ссылка на этот документ."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Сохранить идентификатор" ma:description="Сохранять идентификатор при добавлении."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83ed3e1-d43c-451b-85bd-0ee97c1c95c8" elementFormDefault="qualified">
    <xsd:import namespace="http://schemas.microsoft.com/office/2006/documentManagement/types"/>
    <xsd:import namespace="http://schemas.microsoft.com/office/infopath/2007/PartnerControls"/>
    <xsd:element name="_x0422__x0438__x043f__x0020__x0440__x0430__x0431__x043e__x0442__x044b_" ma:index="11" ma:displayName="Тип работы" ma:description="обязательное поле для заполнения" ma:list="{46764f5b-cefb-4a88-ba9d-c1c2d0c5e08c}" ma:internalName="_x0422__x0438__x043f__x0020__x0440__x0430__x0431__x043e__x0442__x044b_" ma:showField="Title" ma:web="b13f9bcb-ec34-463d-8150-13b7d0b0bb62">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Комментарий"/>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A31800-0E75-4A74-BC3D-5AF77E12DB27}">
  <ds:schemaRefs>
    <ds:schemaRef ds:uri="http://schemas.microsoft.com/office/2006/metadata/properties"/>
    <ds:schemaRef ds:uri="http://schemas.microsoft.com/office/infopath/2007/PartnerControls"/>
    <ds:schemaRef ds:uri="e83ed3e1-d43c-451b-85bd-0ee97c1c95c8"/>
    <ds:schemaRef ds:uri="d703fe87-285b-4e3a-b274-ddbd1efa7651"/>
  </ds:schemaRefs>
</ds:datastoreItem>
</file>

<file path=customXml/itemProps2.xml><?xml version="1.0" encoding="utf-8"?>
<ds:datastoreItem xmlns:ds="http://schemas.openxmlformats.org/officeDocument/2006/customXml" ds:itemID="{C03F5080-D874-468F-92FA-1BEEC940891F}">
  <ds:schemaRefs>
    <ds:schemaRef ds:uri="http://schemas.microsoft.com/sharepoint/v3/contenttype/forms"/>
  </ds:schemaRefs>
</ds:datastoreItem>
</file>

<file path=customXml/itemProps3.xml><?xml version="1.0" encoding="utf-8"?>
<ds:datastoreItem xmlns:ds="http://schemas.openxmlformats.org/officeDocument/2006/customXml" ds:itemID="{BA3C2032-2A8F-4CB0-A6C1-3964E503160F}">
  <ds:schemaRefs>
    <ds:schemaRef ds:uri="http://schemas.microsoft.com/sharepoint/events"/>
  </ds:schemaRefs>
</ds:datastoreItem>
</file>

<file path=customXml/itemProps4.xml><?xml version="1.0" encoding="utf-8"?>
<ds:datastoreItem xmlns:ds="http://schemas.openxmlformats.org/officeDocument/2006/customXml" ds:itemID="{507EBACF-D648-41FF-9790-C10C8B4799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03fe87-285b-4e3a-b274-ddbd1efa7651"/>
    <ds:schemaRef ds:uri="e83ed3e1-d43c-451b-85bd-0ee97c1c95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Integral</Template>
  <TotalTime>1002</TotalTime>
  <Words>3121</Words>
  <Application>Microsoft Office PowerPoint</Application>
  <PresentationFormat>Произвольный</PresentationFormat>
  <Paragraphs>340</Paragraphs>
  <Slides>51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51</vt:i4>
      </vt:variant>
    </vt:vector>
  </HeadingPairs>
  <TitlesOfParts>
    <vt:vector size="52" baseType="lpstr">
      <vt:lpstr>Параллакс</vt:lpstr>
      <vt:lpstr>Международная торговля и торговая политика. </vt:lpstr>
      <vt:lpstr>Содержание.</vt:lpstr>
      <vt:lpstr>1. Мировой рынок и его конъюнктура. </vt:lpstr>
      <vt:lpstr>Слайд 4</vt:lpstr>
      <vt:lpstr>Слайд 5</vt:lpstr>
      <vt:lpstr>Слайд 6</vt:lpstr>
      <vt:lpstr>2.Теории международной торговли. </vt:lpstr>
      <vt:lpstr>Слайд 8</vt:lpstr>
      <vt:lpstr>3. Теория сравнительных преимуществ Давида Рикардо. </vt:lpstr>
      <vt:lpstr>4.Теория Хекшера-Олина.</vt:lpstr>
      <vt:lpstr>5.Парадокс Леонтьева </vt:lpstr>
      <vt:lpstr>Слайд 12</vt:lpstr>
      <vt:lpstr>Слайд 13</vt:lpstr>
      <vt:lpstr>Слайд 14</vt:lpstr>
      <vt:lpstr>3. Географическая и товарная структура международной торговли, внешнеторговый баланс. </vt:lpstr>
      <vt:lpstr>Слайд 16</vt:lpstr>
      <vt:lpstr>Мировой товарооборот. </vt:lpstr>
      <vt:lpstr>Структура МТ. </vt:lpstr>
      <vt:lpstr>Слайд 19</vt:lpstr>
      <vt:lpstr>Слайд 20</vt:lpstr>
      <vt:lpstr>4. Ценообразование в международной торговле. </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Благодарю за внимание.</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Международная торговля товарами и услугами</dc:title>
  <dc:creator>Дарья Заварзина</dc:creator>
  <cp:lastModifiedBy>User</cp:lastModifiedBy>
  <cp:revision>63</cp:revision>
  <dcterms:created xsi:type="dcterms:W3CDTF">2014-11-16T08:04:31Z</dcterms:created>
  <dcterms:modified xsi:type="dcterms:W3CDTF">2022-09-03T04:54:32Z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0x01010060EF1667AA336D4CBB07ACA8BF02939D</vt:lpwstr>
  </property>
  <property fmtid="{D5CDD505-2E9C-101B-9397-08002B2CF9AE}" pid="3" name="_dlc_DocIdItemGuid">
    <vt:lpwstr>b571dfa8-a0ce-4dd5-8538-fa1c7a128d25</vt:lpwstr>
  </property>
</Properties>
</file>